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9" r:id="rId1"/>
    <p:sldMasterId id="2147484538" r:id="rId2"/>
  </p:sldMasterIdLst>
  <p:notesMasterIdLst>
    <p:notesMasterId r:id="rId26"/>
  </p:notesMasterIdLst>
  <p:handoutMasterIdLst>
    <p:handoutMasterId r:id="rId27"/>
  </p:handoutMasterIdLst>
  <p:sldIdLst>
    <p:sldId id="1726" r:id="rId3"/>
    <p:sldId id="1812" r:id="rId4"/>
    <p:sldId id="1984" r:id="rId5"/>
    <p:sldId id="1966" r:id="rId6"/>
    <p:sldId id="2026" r:id="rId7"/>
    <p:sldId id="1998" r:id="rId8"/>
    <p:sldId id="2025" r:id="rId9"/>
    <p:sldId id="2018" r:id="rId10"/>
    <p:sldId id="2024" r:id="rId11"/>
    <p:sldId id="1988" r:id="rId12"/>
    <p:sldId id="2028" r:id="rId13"/>
    <p:sldId id="2019" r:id="rId14"/>
    <p:sldId id="1989" r:id="rId15"/>
    <p:sldId id="2033" r:id="rId16"/>
    <p:sldId id="2029" r:id="rId17"/>
    <p:sldId id="1990" r:id="rId18"/>
    <p:sldId id="2030" r:id="rId19"/>
    <p:sldId id="2008" r:id="rId20"/>
    <p:sldId id="1993" r:id="rId21"/>
    <p:sldId id="1991" r:id="rId22"/>
    <p:sldId id="2032" r:id="rId23"/>
    <p:sldId id="2034" r:id="rId24"/>
    <p:sldId id="2035" r:id="rId25"/>
  </p:sldIdLst>
  <p:sldSz cx="9144000" cy="6858000" type="screen4x3"/>
  <p:notesSz cx="7053263" cy="9309100"/>
  <p:defaultTextStyle>
    <a:defPPr>
      <a:defRPr lang="en-US"/>
    </a:defPPr>
    <a:lvl1pPr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1pPr>
    <a:lvl2pPr marL="4572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2pPr>
    <a:lvl3pPr marL="9144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3pPr>
    <a:lvl4pPr marL="13716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4pPr>
    <a:lvl5pPr marL="1828800" algn="ctr" rtl="0" fontAlgn="base">
      <a:spcBef>
        <a:spcPct val="30000"/>
      </a:spcBef>
      <a:spcAft>
        <a:spcPct val="0"/>
      </a:spcAft>
      <a:defRPr b="1" kern="1200">
        <a:solidFill>
          <a:srgbClr val="000000"/>
        </a:solidFill>
        <a:latin typeface="Verdana" pitchFamily="34" charset="0"/>
        <a:ea typeface="ヒラギノ角ゴ ProN W3" charset="-128"/>
        <a:cs typeface="+mn-cs"/>
        <a:sym typeface="Arial" pitchFamily="34" charset="0"/>
      </a:defRPr>
    </a:lvl5pPr>
    <a:lvl6pPr marL="22860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6pPr>
    <a:lvl7pPr marL="27432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7pPr>
    <a:lvl8pPr marL="32004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8pPr>
    <a:lvl9pPr marL="3657600" algn="l" defTabSz="914400" rtl="0" eaLnBrk="1" latinLnBrk="0" hangingPunct="1">
      <a:defRPr b="1" kern="1200">
        <a:solidFill>
          <a:srgbClr val="000000"/>
        </a:solidFill>
        <a:latin typeface="Verdana" pitchFamily="34" charset="0"/>
        <a:ea typeface="ヒラギノ角ゴ ProN W3" charset="-128"/>
        <a:cs typeface="+mn-cs"/>
        <a:sym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D9AD"/>
    <a:srgbClr val="000000"/>
    <a:srgbClr val="2B4F85"/>
    <a:srgbClr val="2B4F83"/>
    <a:srgbClr val="3E4C56"/>
    <a:srgbClr val="62D13B"/>
    <a:srgbClr val="A04036"/>
    <a:srgbClr val="E68900"/>
    <a:srgbClr val="54A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3" autoAdjust="0"/>
    <p:restoredTop sz="99290" autoAdjust="0"/>
  </p:normalViewPr>
  <p:slideViewPr>
    <p:cSldViewPr>
      <p:cViewPr>
        <p:scale>
          <a:sx n="100" d="100"/>
          <a:sy n="100" d="100"/>
        </p:scale>
        <p:origin x="43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1950" y="-84"/>
      </p:cViewPr>
      <p:guideLst>
        <p:guide orient="horz" pos="2932"/>
        <p:guide pos="2221"/>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97325" y="0"/>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2291" name="Rectangle 3"/>
          <p:cNvSpPr>
            <a:spLocks noGrp="1" noChangeArrowheads="1"/>
          </p:cNvSpPr>
          <p:nvPr>
            <p:ph type="dt" sz="quarter" idx="1"/>
          </p:nvPr>
        </p:nvSpPr>
        <p:spPr bwMode="auto">
          <a:xfrm>
            <a:off x="1588" y="0"/>
            <a:ext cx="305593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2292" name="Rectangle 4"/>
          <p:cNvSpPr>
            <a:spLocks noGrp="1" noChangeArrowheads="1"/>
          </p:cNvSpPr>
          <p:nvPr>
            <p:ph type="ftr" sz="quarter" idx="2"/>
          </p:nvPr>
        </p:nvSpPr>
        <p:spPr bwMode="auto">
          <a:xfrm>
            <a:off x="0"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2293" name="Rectangle 5"/>
          <p:cNvSpPr>
            <a:spLocks noGrp="1" noChangeArrowheads="1"/>
          </p:cNvSpPr>
          <p:nvPr>
            <p:ph type="sldNum" sz="quarter" idx="3"/>
          </p:nvPr>
        </p:nvSpPr>
        <p:spPr bwMode="auto">
          <a:xfrm>
            <a:off x="3997325"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BA832BD8-1414-438E-835E-D9CD64E1B3F2}" type="slidenum">
              <a:rPr lang="ar-SA"/>
              <a:pPr/>
              <a:t>‹#›</a:t>
            </a:fld>
            <a:endParaRPr lang="en-US" dirty="0">
              <a:cs typeface="Arial" pitchFamily="34" charset="0"/>
            </a:endParaRPr>
          </a:p>
        </p:txBody>
      </p:sp>
      <p:pic>
        <p:nvPicPr>
          <p:cNvPr id="1434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303213"/>
            <a:ext cx="7051675" cy="1073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9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4339" name="Rectangle 3"/>
          <p:cNvSpPr>
            <a:spLocks noGrp="1" noChangeArrowheads="1"/>
          </p:cNvSpPr>
          <p:nvPr>
            <p:ph type="dt" idx="1"/>
          </p:nvPr>
        </p:nvSpPr>
        <p:spPr bwMode="auto">
          <a:xfrm>
            <a:off x="3997325" y="1588"/>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lvl1pPr algn="r"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5364" name="Rectangle 4"/>
          <p:cNvSpPr>
            <a:spLocks noGrp="1" noRot="1" noChangeAspect="1" noChangeArrowheads="1" noTextEdit="1"/>
          </p:cNvSpPr>
          <p:nvPr>
            <p:ph type="sldImg" idx="2"/>
          </p:nvPr>
        </p:nvSpPr>
        <p:spPr bwMode="auto">
          <a:xfrm>
            <a:off x="1200150"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704850" y="4422775"/>
            <a:ext cx="5643563"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2" name="Rectangle 6"/>
          <p:cNvSpPr>
            <a:spLocks noGrp="1" noChangeArrowheads="1"/>
          </p:cNvSpPr>
          <p:nvPr>
            <p:ph type="ftr" sz="quarter" idx="4"/>
          </p:nvPr>
        </p:nvSpPr>
        <p:spPr bwMode="auto">
          <a:xfrm>
            <a:off x="0" y="8842375"/>
            <a:ext cx="30559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l" defTabSz="935038">
              <a:spcBef>
                <a:spcPct val="0"/>
              </a:spcBef>
              <a:defRPr sz="1300" b="0">
                <a:solidFill>
                  <a:schemeClr val="tx1"/>
                </a:solidFill>
                <a:latin typeface="Arial" pitchFamily="34" charset="0"/>
                <a:ea typeface="MS PGothic" pitchFamily="34" charset="-128"/>
              </a:defRPr>
            </a:lvl1pPr>
          </a:lstStyle>
          <a:p>
            <a:endParaRPr lang="en-US" dirty="0"/>
          </a:p>
        </p:txBody>
      </p:sp>
      <p:sp>
        <p:nvSpPr>
          <p:cNvPr id="14343" name="Rectangle 7"/>
          <p:cNvSpPr>
            <a:spLocks noGrp="1" noChangeArrowheads="1"/>
          </p:cNvSpPr>
          <p:nvPr>
            <p:ph type="sldNum" sz="quarter" idx="5"/>
          </p:nvPr>
        </p:nvSpPr>
        <p:spPr bwMode="auto">
          <a:xfrm>
            <a:off x="3997325" y="8843963"/>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491" tIns="46746" rIns="93491" bIns="46746" numCol="1" anchor="b" anchorCtr="0" compatLnSpc="1">
            <a:prstTxWarp prst="textNoShape">
              <a:avLst/>
            </a:prstTxWarp>
          </a:bodyPr>
          <a:lstStyle>
            <a:lvl1pPr algn="r" defTabSz="935038">
              <a:spcBef>
                <a:spcPct val="0"/>
              </a:spcBef>
              <a:defRPr sz="1300" b="0">
                <a:solidFill>
                  <a:schemeClr val="tx1"/>
                </a:solidFill>
                <a:latin typeface="Arial" pitchFamily="34" charset="0"/>
              </a:defRPr>
            </a:lvl1pPr>
          </a:lstStyle>
          <a:p>
            <a:fld id="{C082B8C2-666E-4B12-8319-23C48205B8E4}" type="slidenum">
              <a:rPr lang="ar-SA"/>
              <a:pPr/>
              <a:t>‹#›</a:t>
            </a:fld>
            <a:endParaRPr lang="en-US" dirty="0">
              <a:cs typeface="Arial" pitchFamily="34" charset="0"/>
            </a:endParaRPr>
          </a:p>
        </p:txBody>
      </p:sp>
    </p:spTree>
    <p:extLst>
      <p:ext uri="{BB962C8B-B14F-4D97-AF65-F5344CB8AC3E}">
        <p14:creationId xmlns:p14="http://schemas.microsoft.com/office/powerpoint/2010/main" val="24102053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1pPr>
    <a:lvl2pPr marL="4572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2pPr>
    <a:lvl3pPr marL="9144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3pPr>
    <a:lvl4pPr marL="13716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4pPr>
    <a:lvl5pPr marL="1828800" algn="l" rtl="0" eaLnBrk="0" fontAlgn="base" hangingPunct="0">
      <a:spcBef>
        <a:spcPct val="30000"/>
      </a:spcBef>
      <a:spcAft>
        <a:spcPct val="0"/>
      </a:spcAft>
      <a:defRPr sz="1200" kern="1200">
        <a:solidFill>
          <a:schemeClr val="tx1"/>
        </a:solidFill>
        <a:latin typeface="Verdana" pitchFamily="34" charset="0"/>
        <a:ea typeface="MS PGothic" pitchFamily="34" charset="-128"/>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45898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10</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11</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5119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13</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14</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15</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16</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3725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18</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19</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p:txBody>
          <a:bodyPr lIns="93480" tIns="46739" rIns="93480" bIns="46739"/>
          <a:lstStyle/>
          <a:p>
            <a:pPr eaLnBrk="1" hangingPunct="1"/>
            <a:endParaRPr lang="en-US" dirty="0"/>
          </a:p>
        </p:txBody>
      </p:sp>
    </p:spTree>
    <p:extLst>
      <p:ext uri="{BB962C8B-B14F-4D97-AF65-F5344CB8AC3E}">
        <p14:creationId xmlns:p14="http://schemas.microsoft.com/office/powerpoint/2010/main" val="3891140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20</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21</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22</a:t>
            </a:fld>
            <a:endParaRPr lang="en-US" dirty="0">
              <a:cs typeface="Arial" pitchFamily="34" charset="0"/>
            </a:endParaRPr>
          </a:p>
        </p:txBody>
      </p:sp>
    </p:spTree>
    <p:extLst>
      <p:ext uri="{BB962C8B-B14F-4D97-AF65-F5344CB8AC3E}">
        <p14:creationId xmlns:p14="http://schemas.microsoft.com/office/powerpoint/2010/main" val="823675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23</a:t>
            </a:fld>
            <a:endParaRPr lang="en-US" dirty="0">
              <a:cs typeface="Arial" pitchFamily="34" charset="0"/>
            </a:endParaRPr>
          </a:p>
        </p:txBody>
      </p:sp>
    </p:spTree>
    <p:extLst>
      <p:ext uri="{BB962C8B-B14F-4D97-AF65-F5344CB8AC3E}">
        <p14:creationId xmlns:p14="http://schemas.microsoft.com/office/powerpoint/2010/main" val="3448389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11946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4</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5</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6</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7</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3564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82B8C2-666E-4B12-8319-23C48205B8E4}" type="slidenum">
              <a:rPr lang="ar-SA" smtClean="0"/>
              <a:pPr/>
              <a:t>9</a:t>
            </a:fld>
            <a:endParaRPr lang="en-US" dirty="0">
              <a:cs typeface="Arial" pitchFamily="34" charset="0"/>
            </a:endParaRPr>
          </a:p>
        </p:txBody>
      </p:sp>
    </p:spTree>
    <p:extLst>
      <p:ext uri="{BB962C8B-B14F-4D97-AF65-F5344CB8AC3E}">
        <p14:creationId xmlns:p14="http://schemas.microsoft.com/office/powerpoint/2010/main" val="1294374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solidFill>
                <a:schemeClr val="tx1"/>
              </a:solidFill>
              <a:latin typeface="Arial" pitchFamily="34" charset="0"/>
              <a:ea typeface="MS PGothic" pitchFamily="34" charset="-128"/>
            </a:endParaRPr>
          </a:p>
        </p:txBody>
      </p:sp>
      <p:sp>
        <p:nvSpPr>
          <p:cNvPr id="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4"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a:t>Click to edit Master title style</a:t>
            </a:r>
            <a:endParaRPr lang="he-IL" dirty="0"/>
          </a:p>
        </p:txBody>
      </p:sp>
      <p:sp>
        <p:nvSpPr>
          <p:cNvPr id="3"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782403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he-IL" dirty="0"/>
          </a:p>
        </p:txBody>
      </p:sp>
    </p:spTree>
    <p:extLst>
      <p:ext uri="{BB962C8B-B14F-4D97-AF65-F5344CB8AC3E}">
        <p14:creationId xmlns:p14="http://schemas.microsoft.com/office/powerpoint/2010/main" val="1384099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02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455AF4F-E565-44E6-8F04-8533D704B99F}"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3094" y="827088"/>
            <a:ext cx="3173985" cy="1219332"/>
          </a:xfrm>
          <a:prstGeom prst="rect">
            <a:avLst/>
          </a:prstGeom>
        </p:spPr>
      </p:pic>
    </p:spTree>
    <p:extLst>
      <p:ext uri="{BB962C8B-B14F-4D97-AF65-F5344CB8AC3E}">
        <p14:creationId xmlns:p14="http://schemas.microsoft.com/office/powerpoint/2010/main" val="1680822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sp>
        <p:nvSpPr>
          <p:cNvPr id="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4"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736239"/>
            <a:ext cx="7772400" cy="670329"/>
          </a:xfrm>
        </p:spPr>
        <p:txBody>
          <a:bodyPr/>
          <a:lstStyle>
            <a:lvl1pPr algn="l">
              <a:defRPr sz="2400"/>
            </a:lvl1pPr>
          </a:lstStyle>
          <a:p>
            <a:r>
              <a:rPr lang="en-US" dirty="0"/>
              <a:t>Click to edit Master title style</a:t>
            </a:r>
            <a:endParaRPr lang="he-IL" dirty="0"/>
          </a:p>
        </p:txBody>
      </p:sp>
      <p:sp>
        <p:nvSpPr>
          <p:cNvPr id="3"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181354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2533447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441389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ullets simpl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9D1C6ABB-6183-4874-BBE3-6E767E714E8B}" type="slidenum">
              <a:rPr lang="ar-SA" sz="1000">
                <a:solidFill>
                  <a:srgbClr val="808080"/>
                </a:solidFill>
                <a:ea typeface="MS PGothic" pitchFamily="34" charset="-128"/>
              </a:rPr>
              <a:pPr eaLnBrk="0" hangingPunct="0">
                <a:spcBef>
                  <a:spcPct val="0"/>
                </a:spcBef>
              </a:pPr>
              <a:t>‹#›</a:t>
            </a:fld>
            <a:endParaRPr lang="en-US" sz="1000" dirty="0">
              <a:solidFill>
                <a:srgbClr val="808080"/>
              </a:solidFill>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solidFill>
                  <a:srgbClr val="3E4C56"/>
                </a:solidFill>
              </a:defRPr>
            </a:lvl1pPr>
            <a:lvl2pPr marL="569913" indent="-285750">
              <a:buClrTx/>
              <a:buSzPct val="100000"/>
              <a:buFont typeface="Arial" pitchFamily="34" charset="0"/>
              <a:buChar char="•"/>
              <a:defRPr sz="2400">
                <a:solidFill>
                  <a:srgbClr val="3E4C56"/>
                </a:solidFill>
              </a:defRPr>
            </a:lvl2pPr>
            <a:lvl3pPr marL="801688" indent="-231775">
              <a:buClrTx/>
              <a:buSzPct val="100000"/>
              <a:buFont typeface="Arial" pitchFamily="34" charset="0"/>
              <a:buChar char="•"/>
              <a:defRPr sz="2400">
                <a:solidFill>
                  <a:srgbClr val="3E4C56"/>
                </a:solidFill>
              </a:defRPr>
            </a:lvl3pPr>
            <a:lvl4pPr marL="1090613" indent="-228600">
              <a:buClrTx/>
              <a:buSzPct val="100000"/>
              <a:buFont typeface="Arial" pitchFamily="34" charset="0"/>
              <a:buChar char="•"/>
              <a:defRPr sz="2400">
                <a:solidFill>
                  <a:srgbClr val="3E4C56"/>
                </a:solidFill>
              </a:defRPr>
            </a:lvl4pPr>
            <a:lvl5pPr marL="1374775" indent="-228600">
              <a:buClrTx/>
              <a:buSzPct val="100000"/>
              <a:buFont typeface="Arial" pitchFamily="34" charset="0"/>
              <a:buChar char="•"/>
              <a:defRPr sz="2400">
                <a:solidFill>
                  <a:srgbClr val="3E4C5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2386194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1260225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5"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332565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400"/>
            </a:lvl1pPr>
          </a:lstStyle>
          <a:p>
            <a:r>
              <a:rPr lang="en-US" dirty="0"/>
              <a:t>Click to edit Master title style</a:t>
            </a:r>
            <a:endParaRPr lang="he-IL" dirty="0"/>
          </a:p>
        </p:txBody>
      </p:sp>
    </p:spTree>
    <p:extLst>
      <p:ext uri="{BB962C8B-B14F-4D97-AF65-F5344CB8AC3E}">
        <p14:creationId xmlns:p14="http://schemas.microsoft.com/office/powerpoint/2010/main" val="396321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page">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solidFill>
                <a:schemeClr val="tx1"/>
              </a:solidFill>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4138" y="511810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3736239"/>
            <a:ext cx="7772400" cy="670329"/>
          </a:xfrm>
        </p:spPr>
        <p:txBody>
          <a:bodyPr/>
          <a:lstStyle>
            <a:lvl1pPr algn="l">
              <a:defRPr sz="2400"/>
            </a:lvl1pPr>
          </a:lstStyle>
          <a:p>
            <a:r>
              <a:rPr lang="en-US" dirty="0"/>
              <a:t>Click to edit Master title style</a:t>
            </a:r>
            <a:endParaRPr lang="he-IL" dirty="0"/>
          </a:p>
        </p:txBody>
      </p:sp>
      <p:sp>
        <p:nvSpPr>
          <p:cNvPr id="14" name="Subtitle 2"/>
          <p:cNvSpPr>
            <a:spLocks noGrp="1"/>
          </p:cNvSpPr>
          <p:nvPr>
            <p:ph type="subTitle" idx="1"/>
          </p:nvPr>
        </p:nvSpPr>
        <p:spPr>
          <a:xfrm>
            <a:off x="685800" y="4619555"/>
            <a:ext cx="6400800" cy="1752600"/>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2052008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73207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23765302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a:t>Click to edit Master title style</a:t>
            </a:r>
            <a:endParaRPr lang="he-IL" dirty="0"/>
          </a:p>
        </p:txBody>
      </p:sp>
    </p:spTree>
    <p:extLst>
      <p:ext uri="{BB962C8B-B14F-4D97-AF65-F5344CB8AC3E}">
        <p14:creationId xmlns:p14="http://schemas.microsoft.com/office/powerpoint/2010/main" val="400056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960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Front Page 2">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455AF4F-E565-44E6-8F04-8533D704B99F}"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10"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1" name="Picture 14" descr="intro_rainbow_ribbon"/>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pic>
        <p:nvPicPr>
          <p:cNvPr id="15" name="Picture 3" descr="ExLibris-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pic>
        <p:nvPicPr>
          <p:cNvPr id="2" name="Picture 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93094" y="827088"/>
            <a:ext cx="3173985" cy="1219332"/>
          </a:xfrm>
          <a:prstGeom prst="rect">
            <a:avLst/>
          </a:prstGeom>
        </p:spPr>
      </p:pic>
    </p:spTree>
    <p:extLst>
      <p:ext uri="{BB962C8B-B14F-4D97-AF65-F5344CB8AC3E}">
        <p14:creationId xmlns:p14="http://schemas.microsoft.com/office/powerpoint/2010/main" val="406546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page 1">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15" descr="intro_rainbow_ribbon"/>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solidFill>
                <a:schemeClr val="tx1"/>
              </a:solidFill>
              <a:latin typeface="Arial" pitchFamily="34" charset="0"/>
              <a:ea typeface="MS PGothic" pitchFamily="34" charset="-128"/>
            </a:endParaRPr>
          </a:p>
        </p:txBody>
      </p:sp>
      <p:pic>
        <p:nvPicPr>
          <p:cNvPr id="7" name="Picture 3" descr="ExLibri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ctrTitle"/>
          </p:nvPr>
        </p:nvSpPr>
        <p:spPr>
          <a:xfrm>
            <a:off x="685800" y="2294627"/>
            <a:ext cx="5758132" cy="1940878"/>
          </a:xfrm>
        </p:spPr>
        <p:txBody>
          <a:bodyPr anchor="b"/>
          <a:lstStyle>
            <a:lvl1pPr algn="l">
              <a:defRPr sz="2400"/>
            </a:lvl1pPr>
          </a:lstStyle>
          <a:p>
            <a:r>
              <a:rPr lang="en-US" dirty="0"/>
              <a:t>Click to edit Master title style</a:t>
            </a:r>
            <a:endParaRPr lang="he-IL" dirty="0"/>
          </a:p>
        </p:txBody>
      </p:sp>
      <p:sp>
        <p:nvSpPr>
          <p:cNvPr id="14" name="Subtitle 2"/>
          <p:cNvSpPr>
            <a:spLocks noGrp="1"/>
          </p:cNvSpPr>
          <p:nvPr>
            <p:ph type="subTitle" idx="1"/>
          </p:nvPr>
        </p:nvSpPr>
        <p:spPr>
          <a:xfrm>
            <a:off x="685800" y="4619555"/>
            <a:ext cx="7776713" cy="1039373"/>
          </a:xfrm>
        </p:spPr>
        <p:txBody>
          <a:bodyPr/>
          <a:lstStyle>
            <a:lvl1pPr marL="0" indent="0" algn="l">
              <a:buNone/>
              <a:defRPr sz="2400" b="0">
                <a:solidFill>
                  <a:schemeClr val="tx1">
                    <a:lumMod val="65000"/>
                    <a:lumOff val="35000"/>
                  </a:schemeClr>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he-IL" dirty="0"/>
          </a:p>
        </p:txBody>
      </p:sp>
    </p:spTree>
    <p:extLst>
      <p:ext uri="{BB962C8B-B14F-4D97-AF65-F5344CB8AC3E}">
        <p14:creationId xmlns:p14="http://schemas.microsoft.com/office/powerpoint/2010/main" val="965535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bullets simple">
    <p:spTree>
      <p:nvGrpSpPr>
        <p:cNvPr id="1" name=""/>
        <p:cNvGrpSpPr/>
        <p:nvPr/>
      </p:nvGrpSpPr>
      <p:grpSpPr>
        <a:xfrm>
          <a:off x="0" y="0"/>
          <a:ext cx="0" cy="0"/>
          <a:chOff x="0" y="0"/>
          <a:chExt cx="0" cy="0"/>
        </a:xfrm>
      </p:grpSpPr>
      <p:sp>
        <p:nvSpPr>
          <p:cNvPr id="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5" descr="ExLibri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9D1C6ABB-6183-4874-BBE3-6E767E714E8B}" type="slidenum">
              <a:rPr lang="ar-SA" sz="1000">
                <a:solidFill>
                  <a:schemeClr val="bg2"/>
                </a:solidFill>
                <a:ea typeface="MS PGothic" pitchFamily="34" charset="-128"/>
              </a:rPr>
              <a:pPr eaLnBrk="0" hangingPunct="0">
                <a:spcBef>
                  <a:spcPct val="0"/>
                </a:spcBef>
              </a:pPr>
              <a:t>‹#›</a:t>
            </a:fld>
            <a:endParaRPr lang="en-US" sz="1000" dirty="0">
              <a:solidFill>
                <a:schemeClr val="bg2"/>
              </a:solidFill>
              <a:ea typeface="MS PGothic" pitchFamily="34" charset="-128"/>
            </a:endParaRPr>
          </a:p>
        </p:txBody>
      </p:sp>
      <p:sp>
        <p:nvSpPr>
          <p:cNvPr id="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8" name="Picture 6" descr="rule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233363" indent="-233363">
              <a:buClrTx/>
              <a:buSzPct val="100000"/>
              <a:buFont typeface="Arial" pitchFamily="34" charset="0"/>
              <a:buChar char="•"/>
              <a:defRPr sz="2400">
                <a:solidFill>
                  <a:srgbClr val="3E4C56"/>
                </a:solidFill>
              </a:defRPr>
            </a:lvl1pPr>
            <a:lvl2pPr marL="569913" indent="-285750">
              <a:buClrTx/>
              <a:buSzPct val="100000"/>
              <a:buFont typeface="Arial" pitchFamily="34" charset="0"/>
              <a:buChar char="•"/>
              <a:defRPr sz="2400">
                <a:solidFill>
                  <a:srgbClr val="3E4C56"/>
                </a:solidFill>
              </a:defRPr>
            </a:lvl2pPr>
            <a:lvl3pPr marL="801688" indent="-231775">
              <a:buClrTx/>
              <a:buSzPct val="100000"/>
              <a:buFont typeface="Arial" pitchFamily="34" charset="0"/>
              <a:buChar char="•"/>
              <a:defRPr sz="2400">
                <a:solidFill>
                  <a:srgbClr val="3E4C56"/>
                </a:solidFill>
              </a:defRPr>
            </a:lvl3pPr>
            <a:lvl4pPr marL="1090613" indent="-228600">
              <a:buClrTx/>
              <a:buSzPct val="100000"/>
              <a:buFont typeface="Arial" pitchFamily="34" charset="0"/>
              <a:buChar char="•"/>
              <a:defRPr sz="2400">
                <a:solidFill>
                  <a:srgbClr val="3E4C56"/>
                </a:solidFill>
              </a:defRPr>
            </a:lvl4pPr>
            <a:lvl5pPr marL="1374775" indent="-228600">
              <a:buClrTx/>
              <a:buSzPct val="100000"/>
              <a:buFont typeface="Arial" pitchFamily="34" charset="0"/>
              <a:buChar char="•"/>
              <a:defRPr sz="2400">
                <a:solidFill>
                  <a:srgbClr val="3E4C5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36597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ullets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0">
                <a:solidFill>
                  <a:schemeClr val="tx1">
                    <a:lumMod val="85000"/>
                    <a:lumOff val="15000"/>
                  </a:schemeClr>
                </a:solidFill>
              </a:defRPr>
            </a:lvl1pPr>
            <a:lvl2pPr marL="285750" indent="-285750">
              <a:buClrTx/>
              <a:buSzPct val="100000"/>
              <a:buFont typeface="Wingdings 3" pitchFamily="18" charset="2"/>
              <a:buChar char=""/>
              <a:defRPr sz="2200">
                <a:solidFill>
                  <a:schemeClr val="tx1">
                    <a:lumMod val="85000"/>
                    <a:lumOff val="15000"/>
                  </a:schemeClr>
                </a:solidFill>
              </a:defRPr>
            </a:lvl2pPr>
            <a:lvl3pPr marL="509588" indent="-231775">
              <a:buClrTx/>
              <a:buSzPct val="100000"/>
              <a:buFont typeface="Wingdings 3" pitchFamily="18" charset="2"/>
              <a:buChar char=""/>
              <a:defRPr sz="2000">
                <a:solidFill>
                  <a:schemeClr val="tx1">
                    <a:lumMod val="85000"/>
                    <a:lumOff val="15000"/>
                  </a:schemeClr>
                </a:solidFill>
              </a:defRPr>
            </a:lvl3pPr>
            <a:lvl4pPr marL="741363" indent="-228600">
              <a:buClrTx/>
              <a:buSzPct val="100000"/>
              <a:buFont typeface="Wingdings 3" pitchFamily="18" charset="2"/>
              <a:buChar char=""/>
              <a:defRPr sz="1800">
                <a:solidFill>
                  <a:schemeClr val="tx1">
                    <a:lumMod val="85000"/>
                    <a:lumOff val="15000"/>
                  </a:schemeClr>
                </a:solidFill>
              </a:defRPr>
            </a:lvl4pPr>
            <a:lvl5pPr marL="974725" indent="-228600">
              <a:buClrTx/>
              <a:buSzPct val="100000"/>
              <a:buFont typeface="Wingdings 3" pitchFamily="18" charset="2"/>
              <a:buChar char=""/>
              <a:defRPr sz="18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267211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white BG">
    <p:spTree>
      <p:nvGrpSpPr>
        <p:cNvPr id="1" name=""/>
        <p:cNvGrpSpPr/>
        <p:nvPr/>
      </p:nvGrpSpPr>
      <p:grpSpPr>
        <a:xfrm>
          <a:off x="0" y="0"/>
          <a:ext cx="0" cy="0"/>
          <a:chOff x="0" y="0"/>
          <a:chExt cx="0" cy="0"/>
        </a:xfrm>
      </p:grpSpPr>
      <p:sp>
        <p:nvSpPr>
          <p:cNvPr id="4"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5"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6"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a:xfrm>
            <a:off x="465826" y="992188"/>
            <a:ext cx="7992374" cy="4932362"/>
          </a:xfrm>
        </p:spPr>
        <p:txBody>
          <a:bodyPr/>
          <a:lstStyle>
            <a:lvl1pPr marL="0" indent="0">
              <a:buClrTx/>
              <a:buSzPct val="100000"/>
              <a:buFont typeface="Arial" pitchFamily="34" charset="0"/>
              <a:buNone/>
              <a:defRPr sz="2200" b="1">
                <a:solidFill>
                  <a:schemeClr val="tx1">
                    <a:lumMod val="85000"/>
                    <a:lumOff val="15000"/>
                  </a:schemeClr>
                </a:solidFill>
              </a:defRPr>
            </a:lvl1pPr>
            <a:lvl2pPr marL="0" indent="0">
              <a:buClrTx/>
              <a:buSzPct val="100000"/>
              <a:buFont typeface="Arial" pitchFamily="34" charset="0"/>
              <a:buNone/>
              <a:defRPr sz="2200">
                <a:solidFill>
                  <a:schemeClr val="tx1">
                    <a:lumMod val="85000"/>
                    <a:lumOff val="15000"/>
                  </a:schemeClr>
                </a:solidFill>
              </a:defRPr>
            </a:lvl2pPr>
            <a:lvl3pPr marL="287338" indent="-287338">
              <a:buClrTx/>
              <a:buSzPct val="100000"/>
              <a:buFont typeface="Arial" pitchFamily="34" charset="0"/>
              <a:buChar char="•"/>
              <a:defRPr sz="2200">
                <a:solidFill>
                  <a:schemeClr val="tx1">
                    <a:lumMod val="85000"/>
                    <a:lumOff val="15000"/>
                  </a:schemeClr>
                </a:solidFill>
              </a:defRPr>
            </a:lvl3pPr>
            <a:lvl4pPr marL="574675" indent="-287338">
              <a:buClrTx/>
              <a:buSzPct val="100000"/>
              <a:buFont typeface="Arial" pitchFamily="34" charset="0"/>
              <a:buChar char="•"/>
              <a:defRPr sz="2000">
                <a:solidFill>
                  <a:schemeClr val="tx1">
                    <a:lumMod val="85000"/>
                    <a:lumOff val="15000"/>
                  </a:schemeClr>
                </a:solidFill>
              </a:defRPr>
            </a:lvl4pPr>
            <a:lvl5pPr marL="852488" indent="-280988">
              <a:buClrTx/>
              <a:buSzPct val="100000"/>
              <a:buFont typeface="Arial" pitchFamily="34" charset="0"/>
              <a:buChar char="•"/>
              <a:defRPr sz="2000">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141334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5" name="Picture 6" descr="rule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400"/>
            </a:lvl1pPr>
          </a:lstStyle>
          <a:p>
            <a:r>
              <a:rPr lang="en-US" dirty="0"/>
              <a:t>Click to edit Master title style</a:t>
            </a:r>
            <a:endParaRPr lang="he-IL" dirty="0"/>
          </a:p>
        </p:txBody>
      </p:sp>
    </p:spTree>
    <p:extLst>
      <p:ext uri="{BB962C8B-B14F-4D97-AF65-F5344CB8AC3E}">
        <p14:creationId xmlns:p14="http://schemas.microsoft.com/office/powerpoint/2010/main" val="1319440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6834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457200" y="992188"/>
            <a:ext cx="4066854" cy="4915452"/>
          </a:xfrm>
        </p:spPr>
        <p:txBody>
          <a:bodyPr/>
          <a:lstStyle>
            <a:lvl1pPr marL="339725" indent="-339725">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
        <p:nvSpPr>
          <p:cNvPr id="4" name="Content Placeholder 3"/>
          <p:cNvSpPr>
            <a:spLocks noGrp="1"/>
          </p:cNvSpPr>
          <p:nvPr>
            <p:ph sz="half" idx="2"/>
          </p:nvPr>
        </p:nvSpPr>
        <p:spPr>
          <a:xfrm>
            <a:off x="4614806" y="992188"/>
            <a:ext cx="4066854" cy="4915452"/>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e-IL" dirty="0"/>
          </a:p>
        </p:txBody>
      </p:sp>
    </p:spTree>
    <p:extLst>
      <p:ext uri="{BB962C8B-B14F-4D97-AF65-F5344CB8AC3E}">
        <p14:creationId xmlns:p14="http://schemas.microsoft.com/office/powerpoint/2010/main" val="636862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dirty="0">
              <a:latin typeface="Arial" pitchFamily="34" charset="0"/>
              <a:ea typeface="+mn-ea"/>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5" descr="ExLibris-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D3FFDCD-6979-4F41-A3AC-16AAC036FE7E}"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103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034"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Tree>
  </p:cSld>
  <p:clrMap bg1="lt1" tx1="dk1" bg2="lt2" tx2="dk2" accent1="accent1" accent2="accent2" accent3="accent3" accent4="accent4" accent5="accent5" accent6="accent6" hlink="hlink" folHlink="folHlink"/>
  <p:sldLayoutIdLst>
    <p:sldLayoutId id="2147484527" r:id="rId1"/>
    <p:sldLayoutId id="2147484528" r:id="rId2"/>
    <p:sldLayoutId id="2147484529" r:id="rId3"/>
    <p:sldLayoutId id="2147484530" r:id="rId4"/>
    <p:sldLayoutId id="2147484526" r:id="rId5"/>
    <p:sldLayoutId id="2147484531" r:id="rId6"/>
    <p:sldLayoutId id="2147484532" r:id="rId7"/>
    <p:sldLayoutId id="2147484533" r:id="rId8"/>
    <p:sldLayoutId id="2147484534" r:id="rId9"/>
    <p:sldLayoutId id="2147484535" r:id="rId10"/>
    <p:sldLayoutId id="2147484536" r:id="rId11"/>
    <p:sldLayoutId id="2147484537" r:id="rId12"/>
  </p:sldLayoutIdLst>
  <p:hf sldNum="0" hdr="0" dt="0"/>
  <p:txStyles>
    <p:titleStyle>
      <a:lvl1pPr algn="l" rtl="0" eaLnBrk="0" fontAlgn="base" hangingPunct="0">
        <a:spcBef>
          <a:spcPct val="0"/>
        </a:spcBef>
        <a:spcAft>
          <a:spcPct val="0"/>
        </a:spcAft>
        <a:defRPr sz="3200" b="1">
          <a:solidFill>
            <a:srgbClr val="3E4C56"/>
          </a:solidFill>
          <a:latin typeface="+mj-lt"/>
          <a:ea typeface="MS PGothic" pitchFamily="34" charset="-128"/>
          <a:cs typeface="+mj-cs"/>
        </a:defRPr>
      </a:lvl1pPr>
      <a:lvl2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solidFill>
                  <a:srgbClr val="000000"/>
                </a:solidFill>
                <a:round/>
                <a:headEnd/>
                <a:tailEnd type="triangle" w="med" len="med"/>
              </a14:hiddenLine>
            </a:ext>
          </a:extLst>
        </p:spPr>
        <p:txBody>
          <a:bodyPr/>
          <a:lstStyle/>
          <a:p>
            <a:pPr>
              <a:spcBef>
                <a:spcPct val="0"/>
              </a:spcBef>
            </a:pPr>
            <a:endParaRPr lang="en-US" b="0" dirty="0">
              <a:latin typeface="Arial" pitchFamily="34" charset="0"/>
              <a:ea typeface="MS PGothic" pitchFamily="34" charset="-128"/>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spcBef>
                <a:spcPct val="0"/>
              </a:spcBef>
              <a:defRPr/>
            </a:pPr>
            <a:endParaRPr lang="en-US" b="0" dirty="0">
              <a:latin typeface="Arial" pitchFamily="34" charset="0"/>
              <a:ea typeface="+mn-ea"/>
              <a:sym typeface="Arial" charset="0"/>
            </a:endParaRPr>
          </a:p>
        </p:txBody>
      </p:sp>
      <p:sp>
        <p:nvSpPr>
          <p:cNvPr id="10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1" name="Picture 5" descr="ExLibris-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spcBef>
                <a:spcPct val="0"/>
              </a:spcBef>
            </a:pPr>
            <a:fld id="{4D3FFDCD-6979-4F41-A3AC-16AAC036FE7E}" type="slidenum">
              <a:rPr lang="ar-SA" sz="1000">
                <a:ea typeface="MS PGothic" pitchFamily="34" charset="-128"/>
              </a:rPr>
              <a:pPr eaLnBrk="0" hangingPunct="0">
                <a:spcBef>
                  <a:spcPct val="0"/>
                </a:spcBef>
              </a:pPr>
              <a:t>‹#›</a:t>
            </a:fld>
            <a:endParaRPr lang="en-US" sz="1000" dirty="0">
              <a:ea typeface="MS PGothic" pitchFamily="34" charset="-128"/>
            </a:endParaRPr>
          </a:p>
        </p:txBody>
      </p:sp>
      <p:sp>
        <p:nvSpPr>
          <p:cNvPr id="103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a:spcBef>
                <a:spcPct val="0"/>
              </a:spcBef>
            </a:pPr>
            <a:endParaRPr lang="en-US" b="0" dirty="0">
              <a:latin typeface="Arial" pitchFamily="34" charset="0"/>
              <a:ea typeface="MS PGothic" pitchFamily="34" charset="-128"/>
            </a:endParaRPr>
          </a:p>
        </p:txBody>
      </p:sp>
      <p:pic>
        <p:nvPicPr>
          <p:cNvPr id="1034" name="Picture 6" descr="ruler"/>
          <p:cNvPicPr preferRelativeResize="0">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a:spcBef>
                <a:spcPct val="0"/>
              </a:spcBef>
              <a:defRPr/>
            </a:pPr>
            <a:endParaRPr lang="en-US" b="0" dirty="0">
              <a:latin typeface="Arial" charset="0"/>
              <a:ea typeface="+mn-ea"/>
              <a:sym typeface="Arial" charset="0"/>
            </a:endParaRPr>
          </a:p>
        </p:txBody>
      </p:sp>
    </p:spTree>
    <p:extLst>
      <p:ext uri="{BB962C8B-B14F-4D97-AF65-F5344CB8AC3E}">
        <p14:creationId xmlns:p14="http://schemas.microsoft.com/office/powerpoint/2010/main" val="4193066528"/>
      </p:ext>
    </p:extLst>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 id="2147484550" r:id="rId12"/>
  </p:sldLayoutIdLst>
  <p:hf sldNum="0" hdr="0" dt="0"/>
  <p:txStyles>
    <p:titleStyle>
      <a:lvl1pPr algn="l" rtl="0" eaLnBrk="0" fontAlgn="base" hangingPunct="0">
        <a:spcBef>
          <a:spcPct val="0"/>
        </a:spcBef>
        <a:spcAft>
          <a:spcPct val="0"/>
        </a:spcAft>
        <a:defRPr sz="3200" b="1">
          <a:solidFill>
            <a:srgbClr val="3E4C56"/>
          </a:solidFill>
          <a:latin typeface="+mj-lt"/>
          <a:ea typeface="MS PGothic" pitchFamily="34" charset="-128"/>
          <a:cs typeface="+mj-cs"/>
        </a:defRPr>
      </a:lvl1pPr>
      <a:lvl2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2pPr>
      <a:lvl3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3pPr>
      <a:lvl4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4pPr>
      <a:lvl5pPr algn="l" rtl="0" eaLnBrk="0" fontAlgn="base" hangingPunct="0">
        <a:spcBef>
          <a:spcPct val="0"/>
        </a:spcBef>
        <a:spcAft>
          <a:spcPct val="0"/>
        </a:spcAft>
        <a:defRPr sz="3200" b="1">
          <a:solidFill>
            <a:srgbClr val="3E4C56"/>
          </a:solidFill>
          <a:latin typeface="Verdana" pitchFamily="34" charset="0"/>
          <a:ea typeface="MS PGothic" pitchFamily="34" charset="-128"/>
          <a:cs typeface="Arial" pitchFamily="34" charset="0"/>
        </a:defRPr>
      </a:lvl5pPr>
      <a:lvl6pPr marL="457200" algn="l" rtl="0" fontAlgn="base">
        <a:spcBef>
          <a:spcPct val="0"/>
        </a:spcBef>
        <a:spcAft>
          <a:spcPct val="0"/>
        </a:spcAft>
        <a:defRPr sz="2400" b="1">
          <a:solidFill>
            <a:schemeClr val="tx2"/>
          </a:solidFill>
          <a:latin typeface="Verdana" pitchFamily="34" charset="0"/>
          <a:cs typeface="Arial" pitchFamily="34" charset="0"/>
        </a:defRPr>
      </a:lvl6pPr>
      <a:lvl7pPr marL="914400" algn="l" rtl="0" fontAlgn="base">
        <a:spcBef>
          <a:spcPct val="0"/>
        </a:spcBef>
        <a:spcAft>
          <a:spcPct val="0"/>
        </a:spcAft>
        <a:defRPr sz="2400" b="1">
          <a:solidFill>
            <a:schemeClr val="tx2"/>
          </a:solidFill>
          <a:latin typeface="Verdana" pitchFamily="34" charset="0"/>
          <a:cs typeface="Arial" pitchFamily="34" charset="0"/>
        </a:defRPr>
      </a:lvl7pPr>
      <a:lvl8pPr marL="1371600" algn="l" rtl="0" fontAlgn="base">
        <a:spcBef>
          <a:spcPct val="0"/>
        </a:spcBef>
        <a:spcAft>
          <a:spcPct val="0"/>
        </a:spcAft>
        <a:defRPr sz="2400" b="1">
          <a:solidFill>
            <a:schemeClr val="tx2"/>
          </a:solidFill>
          <a:latin typeface="Verdana" pitchFamily="34" charset="0"/>
          <a:cs typeface="Arial" pitchFamily="34" charset="0"/>
        </a:defRPr>
      </a:lvl8pPr>
      <a:lvl9pPr marL="1828800" algn="l" rtl="0" fontAlgn="base">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ea typeface="MS PGothic" pitchFamily="34" charset="-128"/>
          <a:cs typeface="+mn-cs"/>
        </a:defRPr>
      </a:lvl5pPr>
      <a:lvl6pPr marL="2514600" indent="-228600" algn="l" rtl="0" fontAlgn="base">
        <a:spcBef>
          <a:spcPct val="35000"/>
        </a:spcBef>
        <a:spcAft>
          <a:spcPct val="0"/>
        </a:spcAft>
        <a:buSzPct val="85000"/>
        <a:buChar char="•"/>
        <a:defRPr sz="2200">
          <a:solidFill>
            <a:schemeClr val="tx1"/>
          </a:solidFill>
          <a:latin typeface="+mn-lt"/>
          <a:cs typeface="+mn-cs"/>
        </a:defRPr>
      </a:lvl6pPr>
      <a:lvl7pPr marL="2971800" indent="-228600" algn="l" rtl="0" fontAlgn="base">
        <a:spcBef>
          <a:spcPct val="35000"/>
        </a:spcBef>
        <a:spcAft>
          <a:spcPct val="0"/>
        </a:spcAft>
        <a:buSzPct val="85000"/>
        <a:buChar char="•"/>
        <a:defRPr sz="2200">
          <a:solidFill>
            <a:schemeClr val="tx1"/>
          </a:solidFill>
          <a:latin typeface="+mn-lt"/>
          <a:cs typeface="+mn-cs"/>
        </a:defRPr>
      </a:lvl7pPr>
      <a:lvl8pPr marL="3429000" indent="-228600" algn="l" rtl="0" fontAlgn="base">
        <a:spcBef>
          <a:spcPct val="35000"/>
        </a:spcBef>
        <a:spcAft>
          <a:spcPct val="0"/>
        </a:spcAft>
        <a:buSzPct val="85000"/>
        <a:buChar char="•"/>
        <a:defRPr sz="2200">
          <a:solidFill>
            <a:schemeClr val="tx1"/>
          </a:solidFill>
          <a:latin typeface="+mn-lt"/>
          <a:cs typeface="+mn-cs"/>
        </a:defRPr>
      </a:lvl8pPr>
      <a:lvl9pPr marL="3886200" indent="-228600" algn="l" rtl="0" fontAlgn="base">
        <a:spcBef>
          <a:spcPct val="35000"/>
        </a:spcBef>
        <a:spcAft>
          <a:spcPct val="0"/>
        </a:spcAft>
        <a:buSzPct val="85000"/>
        <a:buChar char="•"/>
        <a:defRPr sz="22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crplteen.files.wordpress.com/2011/06/new-image.jp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 Box 7"/>
          <p:cNvSpPr txBox="1">
            <a:spLocks noChangeArrowheads="1"/>
          </p:cNvSpPr>
          <p:nvPr/>
        </p:nvSpPr>
        <p:spPr bwMode="auto">
          <a:xfrm>
            <a:off x="625652" y="2652569"/>
            <a:ext cx="7795510" cy="107721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lgn="ctr">
                <a:solidFill>
                  <a:srgbClr val="A6A6A6"/>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lgn="l">
              <a:spcBef>
                <a:spcPct val="50000"/>
              </a:spcBef>
            </a:pPr>
            <a:r>
              <a:rPr lang="en-US" sz="3200" dirty="0">
                <a:solidFill>
                  <a:srgbClr val="3E4C56"/>
                </a:solidFill>
              </a:rPr>
              <a:t>In House Use and Alma Analytic reports for In House use</a:t>
            </a:r>
            <a:endParaRPr lang="en-US" sz="2800" dirty="0">
              <a:solidFill>
                <a:srgbClr val="3E4C56"/>
              </a:solidFill>
            </a:endParaRPr>
          </a:p>
        </p:txBody>
      </p:sp>
      <p:sp>
        <p:nvSpPr>
          <p:cNvPr id="2" name="TextBox 1"/>
          <p:cNvSpPr txBox="1"/>
          <p:nvPr/>
        </p:nvSpPr>
        <p:spPr>
          <a:xfrm>
            <a:off x="424260" y="4619555"/>
            <a:ext cx="4099147" cy="729430"/>
          </a:xfrm>
          <a:prstGeom prst="rect">
            <a:avLst/>
          </a:prstGeom>
          <a:noFill/>
        </p:spPr>
        <p:txBody>
          <a:bodyPr wrap="square" rtlCol="1">
            <a:spAutoFit/>
          </a:bodyPr>
          <a:lstStyle/>
          <a:p>
            <a:pPr algn="l"/>
            <a:r>
              <a:rPr lang="en-US" dirty="0"/>
              <a:t>Yoel Kortick</a:t>
            </a:r>
          </a:p>
          <a:p>
            <a:pPr algn="l"/>
            <a:r>
              <a:rPr lang="en-US" dirty="0"/>
              <a:t>Senior Librarian</a:t>
            </a:r>
            <a:endParaRPr lang="he-I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t>Workflow</a:t>
            </a:r>
          </a:p>
        </p:txBody>
      </p:sp>
      <p:sp>
        <p:nvSpPr>
          <p:cNvPr id="2" name="TextBox 1"/>
          <p:cNvSpPr txBox="1"/>
          <p:nvPr/>
        </p:nvSpPr>
        <p:spPr>
          <a:xfrm>
            <a:off x="188949" y="1047890"/>
            <a:ext cx="8717936" cy="3418043"/>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pPr marL="514350" indent="-514350">
              <a:buFont typeface="+mj-lt"/>
              <a:buAutoNum type="arabicPeriod"/>
            </a:pPr>
            <a:r>
              <a:rPr lang="en-US" sz="3200" b="0" dirty="0"/>
              <a:t>Take off tables and study carrels</a:t>
            </a:r>
          </a:p>
          <a:p>
            <a:pPr marL="514350" indent="-514350">
              <a:buFont typeface="+mj-lt"/>
              <a:buAutoNum type="arabicPeriod"/>
            </a:pPr>
            <a:r>
              <a:rPr lang="en-US" sz="3200" b="0" dirty="0">
                <a:solidFill>
                  <a:srgbClr val="3E4C56"/>
                </a:solidFill>
              </a:rPr>
              <a:t>Bring to circulation desk</a:t>
            </a:r>
          </a:p>
          <a:p>
            <a:pPr marL="514350" indent="-514350">
              <a:buFont typeface="+mj-lt"/>
              <a:buAutoNum type="arabicPeriod"/>
            </a:pPr>
            <a:r>
              <a:rPr lang="en-US" sz="3200" b="0" dirty="0"/>
              <a:t>Scan in as return</a:t>
            </a:r>
          </a:p>
          <a:p>
            <a:pPr marL="514350" indent="-514350">
              <a:buFont typeface="+mj-lt"/>
              <a:buAutoNum type="arabicPeriod"/>
            </a:pPr>
            <a:r>
              <a:rPr lang="en-US" sz="3200" b="0" dirty="0">
                <a:solidFill>
                  <a:srgbClr val="3E4C56"/>
                </a:solidFill>
              </a:rPr>
              <a:t>Place in permanent location</a:t>
            </a:r>
          </a:p>
        </p:txBody>
      </p:sp>
    </p:spTree>
    <p:extLst>
      <p:ext uri="{BB962C8B-B14F-4D97-AF65-F5344CB8AC3E}">
        <p14:creationId xmlns:p14="http://schemas.microsoft.com/office/powerpoint/2010/main" val="3716060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t>Workflow</a:t>
            </a:r>
          </a:p>
        </p:txBody>
      </p:sp>
      <p:pic>
        <p:nvPicPr>
          <p:cNvPr id="4" name="Picture 2" descr="http://farm3.staticflickr.com/2611/4117596207_66cbae5393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982" y="1047890"/>
            <a:ext cx="2860353" cy="19052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112025" y="4105102"/>
            <a:ext cx="3553366" cy="200055"/>
          </a:xfrm>
          <a:prstGeom prst="rect">
            <a:avLst/>
          </a:prstGeom>
        </p:spPr>
        <p:txBody>
          <a:bodyPr wrap="square">
            <a:spAutoFit/>
          </a:bodyPr>
          <a:lstStyle/>
          <a:p>
            <a:r>
              <a:rPr lang="en-US" sz="700" dirty="0">
                <a:solidFill>
                  <a:schemeClr val="tx1"/>
                </a:solidFill>
                <a:hlinkClick r:id="rId4"/>
              </a:rPr>
              <a:t>http://crplteen.files.wordpress.com/2011/06/new-image.jpg</a:t>
            </a:r>
            <a:endParaRPr lang="en-US" sz="700" dirty="0">
              <a:solidFill>
                <a:schemeClr val="tx1"/>
              </a:solidFill>
            </a:endParaRPr>
          </a:p>
        </p:txBody>
      </p:sp>
      <p:sp>
        <p:nvSpPr>
          <p:cNvPr id="7" name="TextBox 6"/>
          <p:cNvSpPr txBox="1"/>
          <p:nvPr/>
        </p:nvSpPr>
        <p:spPr>
          <a:xfrm>
            <a:off x="242874" y="3183511"/>
            <a:ext cx="3215381" cy="200055"/>
          </a:xfrm>
          <a:prstGeom prst="rect">
            <a:avLst/>
          </a:prstGeom>
          <a:noFill/>
        </p:spPr>
        <p:txBody>
          <a:bodyPr wrap="square" rtlCol="0">
            <a:spAutoFit/>
          </a:bodyPr>
          <a:lstStyle/>
          <a:p>
            <a:pPr algn="l"/>
            <a:r>
              <a:rPr lang="en-US" sz="700" dirty="0"/>
              <a:t>http://www.flickr.com/photos/ericejohnson/4117596207/</a:t>
            </a:r>
          </a:p>
        </p:txBody>
      </p:sp>
      <p:sp>
        <p:nvSpPr>
          <p:cNvPr id="8" name="TextBox 7"/>
          <p:cNvSpPr txBox="1"/>
          <p:nvPr/>
        </p:nvSpPr>
        <p:spPr>
          <a:xfrm>
            <a:off x="5102485" y="6557917"/>
            <a:ext cx="3674607" cy="200055"/>
          </a:xfrm>
          <a:prstGeom prst="rect">
            <a:avLst/>
          </a:prstGeom>
          <a:noFill/>
        </p:spPr>
        <p:txBody>
          <a:bodyPr wrap="square" rtlCol="0">
            <a:spAutoFit/>
          </a:bodyPr>
          <a:lstStyle/>
          <a:p>
            <a:pPr algn="l"/>
            <a:r>
              <a:rPr lang="en-US" sz="700" dirty="0"/>
              <a:t>http://www.law.ucla.edu/library/tour/first/Pages/circulation.aspx</a:t>
            </a:r>
          </a:p>
        </p:txBody>
      </p:sp>
      <p:pic>
        <p:nvPicPr>
          <p:cNvPr id="4100" name="Picture 4" descr="Law Library Circulation Des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8958" y="3928884"/>
            <a:ext cx="3619500" cy="248602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ook_Cart-Rolling_Book_Cart_02-27507_3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3568" y="833259"/>
            <a:ext cx="2450279" cy="245027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79241" y="3383566"/>
            <a:ext cx="3668238" cy="200055"/>
          </a:xfrm>
          <a:prstGeom prst="rect">
            <a:avLst/>
          </a:prstGeom>
          <a:noFill/>
        </p:spPr>
        <p:txBody>
          <a:bodyPr wrap="square" rtlCol="0">
            <a:spAutoFit/>
          </a:bodyPr>
          <a:lstStyle/>
          <a:p>
            <a:pPr algn="l"/>
            <a:r>
              <a:rPr lang="en-US" sz="700" dirty="0"/>
              <a:t>http://crplteen.files.wordpress.com/2011/06/new-image.jpg</a:t>
            </a:r>
          </a:p>
        </p:txBody>
      </p:sp>
      <p:pic>
        <p:nvPicPr>
          <p:cNvPr id="12" name="Picture 6" descr="http://camelshump.files.wordpress.com/2012/02/librar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070" y="3777341"/>
            <a:ext cx="3142810" cy="24595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77040" y="6447204"/>
            <a:ext cx="3565265" cy="200055"/>
          </a:xfrm>
          <a:prstGeom prst="rect">
            <a:avLst/>
          </a:prstGeom>
          <a:noFill/>
        </p:spPr>
        <p:txBody>
          <a:bodyPr wrap="square" rtlCol="0">
            <a:spAutoFit/>
          </a:bodyPr>
          <a:lstStyle/>
          <a:p>
            <a:pPr algn="l"/>
            <a:r>
              <a:rPr lang="en-US" sz="700" dirty="0"/>
              <a:t>http://camelshump.files.wordpress.com/2012/02/library.jpg</a:t>
            </a:r>
          </a:p>
        </p:txBody>
      </p:sp>
      <p:sp>
        <p:nvSpPr>
          <p:cNvPr id="5" name="Right Arrow 4"/>
          <p:cNvSpPr/>
          <p:nvPr/>
        </p:nvSpPr>
        <p:spPr bwMode="auto">
          <a:xfrm>
            <a:off x="3458255" y="1470345"/>
            <a:ext cx="2205313" cy="806505"/>
          </a:xfrm>
          <a:prstGeom prst="rightArrow">
            <a:avLst/>
          </a:prstGeom>
          <a:solidFill>
            <a:schemeClr val="bg1"/>
          </a:solid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Down Arrow 5"/>
          <p:cNvSpPr/>
          <p:nvPr/>
        </p:nvSpPr>
        <p:spPr bwMode="auto">
          <a:xfrm>
            <a:off x="7951640" y="1739180"/>
            <a:ext cx="960125" cy="2038161"/>
          </a:xfrm>
          <a:prstGeom prst="downArrow">
            <a:avLst/>
          </a:prstGeom>
          <a:solidFill>
            <a:schemeClr val="bg1"/>
          </a:solid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ight Arrow 16"/>
          <p:cNvSpPr/>
          <p:nvPr/>
        </p:nvSpPr>
        <p:spPr bwMode="auto">
          <a:xfrm flipH="1">
            <a:off x="2920585" y="4389125"/>
            <a:ext cx="2361675" cy="1021263"/>
          </a:xfrm>
          <a:prstGeom prst="rightArrow">
            <a:avLst/>
          </a:prstGeom>
          <a:solidFill>
            <a:schemeClr val="bg1"/>
          </a:solidFill>
          <a:ln w="762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2548111" y="1285679"/>
            <a:ext cx="537670" cy="369332"/>
          </a:xfrm>
          <a:prstGeom prst="rect">
            <a:avLst/>
          </a:prstGeom>
          <a:solidFill>
            <a:schemeClr val="bg1"/>
          </a:solidFill>
          <a:ln>
            <a:solidFill>
              <a:schemeClr val="tx1"/>
            </a:solidFill>
          </a:ln>
        </p:spPr>
        <p:txBody>
          <a:bodyPr wrap="square" rtlCol="0">
            <a:spAutoFit/>
          </a:bodyPr>
          <a:lstStyle/>
          <a:p>
            <a:r>
              <a:rPr lang="en-US" dirty="0"/>
              <a:t>1.</a:t>
            </a:r>
          </a:p>
        </p:txBody>
      </p:sp>
      <p:sp>
        <p:nvSpPr>
          <p:cNvPr id="19" name="TextBox 18"/>
          <p:cNvSpPr txBox="1"/>
          <p:nvPr/>
        </p:nvSpPr>
        <p:spPr>
          <a:xfrm>
            <a:off x="7245345" y="1117341"/>
            <a:ext cx="537670" cy="369332"/>
          </a:xfrm>
          <a:prstGeom prst="rect">
            <a:avLst/>
          </a:prstGeom>
          <a:solidFill>
            <a:schemeClr val="bg1"/>
          </a:solidFill>
          <a:ln>
            <a:solidFill>
              <a:schemeClr val="tx1"/>
            </a:solidFill>
          </a:ln>
        </p:spPr>
        <p:txBody>
          <a:bodyPr wrap="square" rtlCol="0">
            <a:spAutoFit/>
          </a:bodyPr>
          <a:lstStyle/>
          <a:p>
            <a:r>
              <a:rPr lang="en-US" dirty="0"/>
              <a:t>2.</a:t>
            </a:r>
          </a:p>
        </p:txBody>
      </p:sp>
      <p:sp>
        <p:nvSpPr>
          <p:cNvPr id="20" name="TextBox 19"/>
          <p:cNvSpPr txBox="1"/>
          <p:nvPr/>
        </p:nvSpPr>
        <p:spPr>
          <a:xfrm>
            <a:off x="7912320" y="4020463"/>
            <a:ext cx="537670" cy="369332"/>
          </a:xfrm>
          <a:prstGeom prst="rect">
            <a:avLst/>
          </a:prstGeom>
          <a:solidFill>
            <a:schemeClr val="bg1"/>
          </a:solidFill>
          <a:ln>
            <a:solidFill>
              <a:schemeClr val="tx1"/>
            </a:solidFill>
          </a:ln>
        </p:spPr>
        <p:txBody>
          <a:bodyPr wrap="square" rtlCol="0">
            <a:spAutoFit/>
          </a:bodyPr>
          <a:lstStyle/>
          <a:p>
            <a:r>
              <a:rPr lang="en-US" dirty="0"/>
              <a:t>3.</a:t>
            </a:r>
          </a:p>
        </p:txBody>
      </p:sp>
      <p:sp>
        <p:nvSpPr>
          <p:cNvPr id="21" name="TextBox 20"/>
          <p:cNvSpPr txBox="1"/>
          <p:nvPr/>
        </p:nvSpPr>
        <p:spPr>
          <a:xfrm>
            <a:off x="2805266" y="3920436"/>
            <a:ext cx="537670" cy="369332"/>
          </a:xfrm>
          <a:prstGeom prst="rect">
            <a:avLst/>
          </a:prstGeom>
          <a:solidFill>
            <a:schemeClr val="bg1"/>
          </a:solidFill>
          <a:ln>
            <a:solidFill>
              <a:schemeClr val="tx1"/>
            </a:solidFill>
          </a:ln>
        </p:spPr>
        <p:txBody>
          <a:bodyPr wrap="square" rtlCol="0">
            <a:spAutoFit/>
          </a:bodyPr>
          <a:lstStyle/>
          <a:p>
            <a:r>
              <a:rPr lang="en-US" dirty="0"/>
              <a:t>4.</a:t>
            </a:r>
          </a:p>
        </p:txBody>
      </p:sp>
    </p:spTree>
    <p:extLst>
      <p:ext uri="{BB962C8B-B14F-4D97-AF65-F5344CB8AC3E}">
        <p14:creationId xmlns:p14="http://schemas.microsoft.com/office/powerpoint/2010/main" val="135675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270640" y="935330"/>
            <a:ext cx="7772400" cy="1470025"/>
          </a:xfrm>
        </p:spPr>
        <p:txBody>
          <a:bodyPr/>
          <a:lstStyle/>
          <a:p>
            <a:r>
              <a:rPr lang="en-US" dirty="0"/>
              <a:t>Agenda</a:t>
            </a:r>
          </a:p>
        </p:txBody>
      </p:sp>
      <p:sp>
        <p:nvSpPr>
          <p:cNvPr id="5" name="Rounded Rectangle 4"/>
          <p:cNvSpPr/>
          <p:nvPr/>
        </p:nvSpPr>
        <p:spPr bwMode="auto">
          <a:xfrm>
            <a:off x="2267700" y="2200040"/>
            <a:ext cx="6280451" cy="3825584"/>
          </a:xfrm>
          <a:prstGeom prst="roundRect">
            <a:avLst/>
          </a:prstGeom>
          <a:solidFill>
            <a:schemeClr val="bg1"/>
          </a:solidFill>
          <a:ln w="76200" cap="flat" cmpd="sng" algn="ctr">
            <a:solidFill>
              <a:srgbClr val="2B4F85"/>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a:spcBef>
                <a:spcPct val="0"/>
              </a:spcBef>
            </a:pPr>
            <a:endParaRPr lang="en-US" b="0">
              <a:latin typeface="Arial" pitchFamily="34" charset="0"/>
            </a:endParaRPr>
          </a:p>
        </p:txBody>
      </p:sp>
      <p:sp>
        <p:nvSpPr>
          <p:cNvPr id="232461" name="Text Box 13"/>
          <p:cNvSpPr txBox="1">
            <a:spLocks noChangeArrowheads="1"/>
          </p:cNvSpPr>
          <p:nvPr/>
        </p:nvSpPr>
        <p:spPr bwMode="auto">
          <a:xfrm>
            <a:off x="2687960" y="2726708"/>
            <a:ext cx="5597479" cy="144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1600" b="0" dirty="0">
                <a:solidFill>
                  <a:srgbClr val="3E4C56"/>
                </a:solidFill>
                <a:latin typeface="Verdana" pitchFamily="34" charset="0"/>
              </a:rPr>
              <a:t>Introduction and overview</a:t>
            </a:r>
          </a:p>
          <a:p>
            <a:pPr algn="l" eaLnBrk="1" hangingPunct="1">
              <a:spcBef>
                <a:spcPct val="50000"/>
              </a:spcBef>
            </a:pPr>
            <a:r>
              <a:rPr lang="en-US" sz="1600" b="0" dirty="0">
                <a:solidFill>
                  <a:srgbClr val="3E4C56"/>
                </a:solidFill>
                <a:latin typeface="Verdana" pitchFamily="34" charset="0"/>
              </a:rPr>
              <a:t>Workflow</a:t>
            </a:r>
          </a:p>
          <a:p>
            <a:pPr algn="l" eaLnBrk="1" hangingPunct="1">
              <a:spcBef>
                <a:spcPct val="50000"/>
              </a:spcBef>
            </a:pPr>
            <a:r>
              <a:rPr lang="en-US" sz="1600" dirty="0">
                <a:solidFill>
                  <a:srgbClr val="3E4C56"/>
                </a:solidFill>
                <a:latin typeface="Verdana" pitchFamily="34" charset="0"/>
              </a:rPr>
              <a:t>The return and in house use</a:t>
            </a:r>
          </a:p>
          <a:p>
            <a:pPr algn="l" eaLnBrk="1" hangingPunct="1">
              <a:spcBef>
                <a:spcPct val="50000"/>
              </a:spcBef>
            </a:pPr>
            <a:r>
              <a:rPr lang="en-US" sz="1600" b="0" dirty="0">
                <a:solidFill>
                  <a:srgbClr val="3E4C56"/>
                </a:solidFill>
                <a:latin typeface="Verdana" pitchFamily="34" charset="0"/>
              </a:rPr>
              <a:t>Retrieving and Viewing in Analytics </a:t>
            </a:r>
          </a:p>
        </p:txBody>
      </p:sp>
    </p:spTree>
    <p:extLst>
      <p:ext uri="{BB962C8B-B14F-4D97-AF65-F5344CB8AC3E}">
        <p14:creationId xmlns:p14="http://schemas.microsoft.com/office/powerpoint/2010/main" val="1611120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5D74CD-A32D-451E-A19E-49A7A55A73E8}"/>
              </a:ext>
            </a:extLst>
          </p:cNvPr>
          <p:cNvPicPr>
            <a:picLocks noChangeAspect="1"/>
          </p:cNvPicPr>
          <p:nvPr/>
        </p:nvPicPr>
        <p:blipFill>
          <a:blip r:embed="rId3"/>
          <a:stretch>
            <a:fillRect/>
          </a:stretch>
        </p:blipFill>
        <p:spPr>
          <a:xfrm>
            <a:off x="0" y="2423375"/>
            <a:ext cx="9144000" cy="2011249"/>
          </a:xfrm>
          <a:prstGeom prst="rect">
            <a:avLst/>
          </a:prstGeom>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t>The Return and in house use</a:t>
            </a:r>
          </a:p>
        </p:txBody>
      </p:sp>
      <p:sp>
        <p:nvSpPr>
          <p:cNvPr id="2" name="TextBox 1"/>
          <p:cNvSpPr txBox="1"/>
          <p:nvPr/>
        </p:nvSpPr>
        <p:spPr>
          <a:xfrm>
            <a:off x="188948" y="817462"/>
            <a:ext cx="8838031" cy="683996"/>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a:t>The return is made on the item which does not have a loan:</a:t>
            </a:r>
          </a:p>
          <a:p>
            <a:endParaRPr lang="en-US" sz="2400" b="0" dirty="0"/>
          </a:p>
          <a:p>
            <a:endParaRPr lang="en-US" sz="2400" b="0" dirty="0"/>
          </a:p>
        </p:txBody>
      </p:sp>
      <p:sp>
        <p:nvSpPr>
          <p:cNvPr id="21" name="Rectangle 20"/>
          <p:cNvSpPr/>
          <p:nvPr/>
        </p:nvSpPr>
        <p:spPr bwMode="auto">
          <a:xfrm>
            <a:off x="7567590" y="2622494"/>
            <a:ext cx="1570700" cy="34564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6" name="TextBox 5"/>
          <p:cNvSpPr txBox="1"/>
          <p:nvPr/>
        </p:nvSpPr>
        <p:spPr>
          <a:xfrm>
            <a:off x="188948" y="4883421"/>
            <a:ext cx="8838031" cy="130577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a:t>Alma indicates that the item is not on loan</a:t>
            </a:r>
          </a:p>
          <a:p>
            <a:r>
              <a:rPr lang="en-US" sz="2400" b="0" dirty="0"/>
              <a:t>This item was likely taken off a table or misplaced with other items which were returned with a loan.</a:t>
            </a:r>
          </a:p>
        </p:txBody>
      </p:sp>
    </p:spTree>
    <p:extLst>
      <p:ext uri="{BB962C8B-B14F-4D97-AF65-F5344CB8AC3E}">
        <p14:creationId xmlns:p14="http://schemas.microsoft.com/office/powerpoint/2010/main" val="4160015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t>The Return and in house use</a:t>
            </a:r>
          </a:p>
        </p:txBody>
      </p:sp>
      <p:sp>
        <p:nvSpPr>
          <p:cNvPr id="2" name="TextBox 1"/>
          <p:cNvSpPr txBox="1"/>
          <p:nvPr/>
        </p:nvSpPr>
        <p:spPr>
          <a:xfrm>
            <a:off x="188948" y="817461"/>
            <a:ext cx="8838031" cy="96053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3200" b="0" dirty="0"/>
              <a:t>We will now be able to see that this item has an “in house use” in three ways:</a:t>
            </a:r>
          </a:p>
          <a:p>
            <a:endParaRPr lang="en-US" sz="3200" b="0" dirty="0"/>
          </a:p>
          <a:p>
            <a:endParaRPr lang="en-US" sz="3200" b="0" dirty="0"/>
          </a:p>
        </p:txBody>
      </p:sp>
      <p:sp>
        <p:nvSpPr>
          <p:cNvPr id="6" name="TextBox 5"/>
          <p:cNvSpPr txBox="1"/>
          <p:nvPr/>
        </p:nvSpPr>
        <p:spPr>
          <a:xfrm>
            <a:off x="144749" y="2468875"/>
            <a:ext cx="8838031" cy="334123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pPr marL="514350" indent="-514350">
              <a:buFont typeface="+mj-lt"/>
              <a:buAutoNum type="arabicPeriod"/>
            </a:pPr>
            <a:r>
              <a:rPr lang="en-US" b="0" dirty="0"/>
              <a:t>“Other Details” link from physical item repository search</a:t>
            </a:r>
          </a:p>
          <a:p>
            <a:pPr marL="514350" indent="-514350">
              <a:buFont typeface="+mj-lt"/>
              <a:buAutoNum type="arabicPeriod"/>
            </a:pPr>
            <a:r>
              <a:rPr lang="en-US" b="0" dirty="0"/>
              <a:t>“History” tab and fulfillment activities radio button in Physical item editor </a:t>
            </a:r>
          </a:p>
          <a:p>
            <a:pPr marL="514350" indent="-514350">
              <a:buFont typeface="+mj-lt"/>
              <a:buAutoNum type="arabicPeriod"/>
            </a:pPr>
            <a:r>
              <a:rPr lang="en-US" b="0" dirty="0"/>
              <a:t>Alma Analytics using the “In House Loan Indicator”</a:t>
            </a:r>
          </a:p>
          <a:p>
            <a:endParaRPr lang="en-US" b="0" dirty="0"/>
          </a:p>
          <a:p>
            <a:endParaRPr lang="en-US" b="0" dirty="0"/>
          </a:p>
        </p:txBody>
      </p:sp>
    </p:spTree>
    <p:extLst>
      <p:ext uri="{BB962C8B-B14F-4D97-AF65-F5344CB8AC3E}">
        <p14:creationId xmlns:p14="http://schemas.microsoft.com/office/powerpoint/2010/main" val="1370506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6BFCD1-F9CB-444F-B4BF-103D47F879D8}"/>
              </a:ext>
            </a:extLst>
          </p:cNvPr>
          <p:cNvPicPr>
            <a:picLocks noChangeAspect="1"/>
          </p:cNvPicPr>
          <p:nvPr/>
        </p:nvPicPr>
        <p:blipFill>
          <a:blip r:embed="rId3"/>
          <a:stretch>
            <a:fillRect/>
          </a:stretch>
        </p:blipFill>
        <p:spPr>
          <a:xfrm>
            <a:off x="0" y="1692822"/>
            <a:ext cx="9143324" cy="4424528"/>
          </a:xfrm>
          <a:prstGeom prst="rect">
            <a:avLst/>
          </a:prstGeom>
          <a:ln>
            <a:solidFill>
              <a:srgbClr val="002060"/>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t>The Return and in house use</a:t>
            </a:r>
          </a:p>
        </p:txBody>
      </p:sp>
      <p:sp>
        <p:nvSpPr>
          <p:cNvPr id="2" name="TextBox 1"/>
          <p:cNvSpPr txBox="1"/>
          <p:nvPr/>
        </p:nvSpPr>
        <p:spPr>
          <a:xfrm>
            <a:off x="188948" y="817462"/>
            <a:ext cx="8838031" cy="85316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a:t>Each time the return is made for the item which does not have a loan an “in house use” is registered:</a:t>
            </a:r>
          </a:p>
        </p:txBody>
      </p:sp>
      <p:sp>
        <p:nvSpPr>
          <p:cNvPr id="21" name="Rectangle 20"/>
          <p:cNvSpPr/>
          <p:nvPr/>
        </p:nvSpPr>
        <p:spPr bwMode="auto">
          <a:xfrm>
            <a:off x="1269170" y="5349250"/>
            <a:ext cx="1144967" cy="406147"/>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p:cNvSpPr/>
          <p:nvPr/>
        </p:nvSpPr>
        <p:spPr bwMode="auto">
          <a:xfrm>
            <a:off x="4777891" y="5376645"/>
            <a:ext cx="1752764" cy="28784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 name="TextBox 3"/>
          <p:cNvSpPr txBox="1"/>
          <p:nvPr/>
        </p:nvSpPr>
        <p:spPr>
          <a:xfrm>
            <a:off x="4592533" y="3624302"/>
            <a:ext cx="2283753" cy="646331"/>
          </a:xfrm>
          <a:prstGeom prst="rect">
            <a:avLst/>
          </a:prstGeom>
          <a:noFill/>
          <a:ln>
            <a:solidFill>
              <a:schemeClr val="tx1"/>
            </a:solidFill>
          </a:ln>
        </p:spPr>
        <p:txBody>
          <a:bodyPr wrap="square" rtlCol="0">
            <a:spAutoFit/>
          </a:bodyPr>
          <a:lstStyle/>
          <a:p>
            <a:pPr algn="l"/>
            <a:r>
              <a:rPr lang="en-US" dirty="0"/>
              <a:t>Viewable via “Other Details”</a:t>
            </a:r>
          </a:p>
        </p:txBody>
      </p:sp>
      <p:cxnSp>
        <p:nvCxnSpPr>
          <p:cNvPr id="12" name="Straight Arrow Connector 11"/>
          <p:cNvCxnSpPr>
            <a:cxnSpLocks/>
          </p:cNvCxnSpPr>
          <p:nvPr/>
        </p:nvCxnSpPr>
        <p:spPr bwMode="auto">
          <a:xfrm flipV="1">
            <a:off x="4592533" y="4282194"/>
            <a:ext cx="0" cy="227860"/>
          </a:xfrm>
          <a:prstGeom prst="straightConnector1">
            <a:avLst/>
          </a:prstGeom>
          <a:solidFill>
            <a:schemeClr val="accent1"/>
          </a:solidFill>
          <a:ln w="38100" cap="flat" cmpd="sng" algn="ctr">
            <a:solidFill>
              <a:srgbClr val="FF0000"/>
            </a:solidFill>
            <a:prstDash val="solid"/>
            <a:round/>
            <a:headEnd type="none" w="med" len="med"/>
            <a:tailEnd type="none" w="med" len="med"/>
          </a:ln>
          <a:effectLst/>
        </p:spPr>
      </p:cxnSp>
      <p:cxnSp>
        <p:nvCxnSpPr>
          <p:cNvPr id="14" name="Straight Arrow Connector 13"/>
          <p:cNvCxnSpPr>
            <a:cxnSpLocks/>
          </p:cNvCxnSpPr>
          <p:nvPr/>
        </p:nvCxnSpPr>
        <p:spPr bwMode="auto">
          <a:xfrm flipH="1">
            <a:off x="2474534" y="4510054"/>
            <a:ext cx="2097466" cy="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4246992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t>The Return and in house use</a:t>
            </a:r>
          </a:p>
        </p:txBody>
      </p:sp>
      <p:sp>
        <p:nvSpPr>
          <p:cNvPr id="2" name="TextBox 1"/>
          <p:cNvSpPr txBox="1"/>
          <p:nvPr/>
        </p:nvSpPr>
        <p:spPr>
          <a:xfrm>
            <a:off x="0" y="855865"/>
            <a:ext cx="9026979" cy="1574605"/>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a:t>The in house use is also visible via physical item editor history tab fulfillment activities.</a:t>
            </a:r>
          </a:p>
          <a:p>
            <a:r>
              <a:rPr lang="en-US" sz="2000" b="0" dirty="0"/>
              <a:t>Operator details erased from screenshot for privacy reasons. </a:t>
            </a:r>
          </a:p>
        </p:txBody>
      </p:sp>
      <p:sp>
        <p:nvSpPr>
          <p:cNvPr id="5" name="Rectangle 4"/>
          <p:cNvSpPr/>
          <p:nvPr/>
        </p:nvSpPr>
        <p:spPr bwMode="auto">
          <a:xfrm>
            <a:off x="539476" y="4465935"/>
            <a:ext cx="1075340" cy="499265"/>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p:cNvSpPr/>
          <p:nvPr/>
        </p:nvSpPr>
        <p:spPr bwMode="auto">
          <a:xfrm>
            <a:off x="545028" y="5502871"/>
            <a:ext cx="1075340" cy="230430"/>
          </a:xfrm>
          <a:prstGeom prst="rect">
            <a:avLst/>
          </a:prstGeom>
          <a:noFill/>
          <a:ln w="38100" cap="flat" cmpd="sng" algn="ctr">
            <a:solidFill>
              <a:srgbClr val="FF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6" name="Picture 5">
            <a:extLst>
              <a:ext uri="{FF2B5EF4-FFF2-40B4-BE49-F238E27FC236}">
                <a16:creationId xmlns:a16="http://schemas.microsoft.com/office/drawing/2014/main" id="{9DB9D044-D016-4BA9-95BA-E5D78C7E4370}"/>
              </a:ext>
            </a:extLst>
          </p:cNvPr>
          <p:cNvPicPr>
            <a:picLocks noChangeAspect="1"/>
          </p:cNvPicPr>
          <p:nvPr/>
        </p:nvPicPr>
        <p:blipFill>
          <a:blip r:embed="rId3"/>
          <a:stretch>
            <a:fillRect/>
          </a:stretch>
        </p:blipFill>
        <p:spPr>
          <a:xfrm>
            <a:off x="13175" y="1969610"/>
            <a:ext cx="9144000" cy="4251158"/>
          </a:xfrm>
          <a:prstGeom prst="rect">
            <a:avLst/>
          </a:prstGeom>
          <a:ln>
            <a:solidFill>
              <a:srgbClr val="002060"/>
            </a:solidFill>
          </a:ln>
        </p:spPr>
      </p:pic>
      <p:sp>
        <p:nvSpPr>
          <p:cNvPr id="8" name="Rectangle 7">
            <a:extLst>
              <a:ext uri="{FF2B5EF4-FFF2-40B4-BE49-F238E27FC236}">
                <a16:creationId xmlns:a16="http://schemas.microsoft.com/office/drawing/2014/main" id="{5F2B4B30-E625-4CC5-A8B8-EF88BAD284CD}"/>
              </a:ext>
            </a:extLst>
          </p:cNvPr>
          <p:cNvSpPr/>
          <p:nvPr/>
        </p:nvSpPr>
        <p:spPr bwMode="auto">
          <a:xfrm>
            <a:off x="188949" y="4055433"/>
            <a:ext cx="1075340" cy="230430"/>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a:extLst>
              <a:ext uri="{FF2B5EF4-FFF2-40B4-BE49-F238E27FC236}">
                <a16:creationId xmlns:a16="http://schemas.microsoft.com/office/drawing/2014/main" id="{9C132458-3E8E-447C-81F8-1F5FB64CCDA7}"/>
              </a:ext>
            </a:extLst>
          </p:cNvPr>
          <p:cNvSpPr/>
          <p:nvPr/>
        </p:nvSpPr>
        <p:spPr bwMode="auto">
          <a:xfrm>
            <a:off x="193830" y="4811580"/>
            <a:ext cx="1075340" cy="230430"/>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10">
            <a:extLst>
              <a:ext uri="{FF2B5EF4-FFF2-40B4-BE49-F238E27FC236}">
                <a16:creationId xmlns:a16="http://schemas.microsoft.com/office/drawing/2014/main" id="{1F1B6981-7957-41D2-9306-E1596F94E67B}"/>
              </a:ext>
            </a:extLst>
          </p:cNvPr>
          <p:cNvSpPr/>
          <p:nvPr/>
        </p:nvSpPr>
        <p:spPr bwMode="auto">
          <a:xfrm>
            <a:off x="193830" y="5157225"/>
            <a:ext cx="1075340" cy="230430"/>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1">
            <a:extLst>
              <a:ext uri="{FF2B5EF4-FFF2-40B4-BE49-F238E27FC236}">
                <a16:creationId xmlns:a16="http://schemas.microsoft.com/office/drawing/2014/main" id="{9B81D4C9-F62D-4589-8DD3-F8A197EA4CA2}"/>
              </a:ext>
            </a:extLst>
          </p:cNvPr>
          <p:cNvSpPr/>
          <p:nvPr/>
        </p:nvSpPr>
        <p:spPr bwMode="auto">
          <a:xfrm>
            <a:off x="193830" y="5541275"/>
            <a:ext cx="1075340" cy="230430"/>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2">
            <a:extLst>
              <a:ext uri="{FF2B5EF4-FFF2-40B4-BE49-F238E27FC236}">
                <a16:creationId xmlns:a16="http://schemas.microsoft.com/office/drawing/2014/main" id="{018F8EE9-50BB-4D3A-B10C-1C9E900FEDD1}"/>
              </a:ext>
            </a:extLst>
          </p:cNvPr>
          <p:cNvSpPr/>
          <p:nvPr/>
        </p:nvSpPr>
        <p:spPr bwMode="auto">
          <a:xfrm>
            <a:off x="193830" y="5886920"/>
            <a:ext cx="1075340" cy="230430"/>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Rectangle 13">
            <a:extLst>
              <a:ext uri="{FF2B5EF4-FFF2-40B4-BE49-F238E27FC236}">
                <a16:creationId xmlns:a16="http://schemas.microsoft.com/office/drawing/2014/main" id="{518E4127-C673-40F2-85D0-B8960166B00C}"/>
              </a:ext>
            </a:extLst>
          </p:cNvPr>
          <p:cNvSpPr/>
          <p:nvPr/>
        </p:nvSpPr>
        <p:spPr bwMode="auto">
          <a:xfrm>
            <a:off x="2114079" y="2392065"/>
            <a:ext cx="576075" cy="307240"/>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4">
            <a:extLst>
              <a:ext uri="{FF2B5EF4-FFF2-40B4-BE49-F238E27FC236}">
                <a16:creationId xmlns:a16="http://schemas.microsoft.com/office/drawing/2014/main" id="{09E11780-139C-486A-9094-A6FE27B3ECC0}"/>
              </a:ext>
            </a:extLst>
          </p:cNvPr>
          <p:cNvSpPr/>
          <p:nvPr/>
        </p:nvSpPr>
        <p:spPr bwMode="auto">
          <a:xfrm>
            <a:off x="2805369" y="2776115"/>
            <a:ext cx="1190555" cy="230430"/>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7180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270640" y="935330"/>
            <a:ext cx="7772400" cy="1470025"/>
          </a:xfrm>
        </p:spPr>
        <p:txBody>
          <a:bodyPr/>
          <a:lstStyle/>
          <a:p>
            <a:r>
              <a:rPr lang="en-US" dirty="0"/>
              <a:t>Agenda</a:t>
            </a:r>
          </a:p>
        </p:txBody>
      </p:sp>
      <p:sp>
        <p:nvSpPr>
          <p:cNvPr id="5" name="Rounded Rectangle 4"/>
          <p:cNvSpPr/>
          <p:nvPr/>
        </p:nvSpPr>
        <p:spPr bwMode="auto">
          <a:xfrm>
            <a:off x="2267700" y="2200040"/>
            <a:ext cx="6280451" cy="3825584"/>
          </a:xfrm>
          <a:prstGeom prst="roundRect">
            <a:avLst/>
          </a:prstGeom>
          <a:solidFill>
            <a:schemeClr val="bg1"/>
          </a:solidFill>
          <a:ln w="76200" cap="flat" cmpd="sng" algn="ctr">
            <a:solidFill>
              <a:srgbClr val="2B4F85"/>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a:spcBef>
                <a:spcPct val="0"/>
              </a:spcBef>
            </a:pPr>
            <a:endParaRPr lang="en-US" b="0">
              <a:latin typeface="Arial" pitchFamily="34" charset="0"/>
            </a:endParaRPr>
          </a:p>
        </p:txBody>
      </p:sp>
      <p:sp>
        <p:nvSpPr>
          <p:cNvPr id="232461" name="Text Box 13"/>
          <p:cNvSpPr txBox="1">
            <a:spLocks noChangeArrowheads="1"/>
          </p:cNvSpPr>
          <p:nvPr/>
        </p:nvSpPr>
        <p:spPr bwMode="auto">
          <a:xfrm>
            <a:off x="2687960" y="2726708"/>
            <a:ext cx="5597479" cy="144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1600" b="0" dirty="0">
                <a:solidFill>
                  <a:srgbClr val="3E4C56"/>
                </a:solidFill>
                <a:latin typeface="Verdana" pitchFamily="34" charset="0"/>
              </a:rPr>
              <a:t>Introduction and overview</a:t>
            </a:r>
          </a:p>
          <a:p>
            <a:pPr algn="l" eaLnBrk="1" hangingPunct="1">
              <a:spcBef>
                <a:spcPct val="50000"/>
              </a:spcBef>
            </a:pPr>
            <a:r>
              <a:rPr lang="en-US" sz="1600" b="0" dirty="0">
                <a:solidFill>
                  <a:srgbClr val="3E4C56"/>
                </a:solidFill>
                <a:latin typeface="Verdana" pitchFamily="34" charset="0"/>
              </a:rPr>
              <a:t>Workflow</a:t>
            </a:r>
          </a:p>
          <a:p>
            <a:pPr algn="l" eaLnBrk="1" hangingPunct="1">
              <a:spcBef>
                <a:spcPct val="50000"/>
              </a:spcBef>
            </a:pPr>
            <a:r>
              <a:rPr lang="en-US" sz="1600" b="0" dirty="0">
                <a:solidFill>
                  <a:srgbClr val="3E4C56"/>
                </a:solidFill>
                <a:latin typeface="Verdana" pitchFamily="34" charset="0"/>
              </a:rPr>
              <a:t>The return and in house use</a:t>
            </a:r>
          </a:p>
          <a:p>
            <a:pPr algn="l" eaLnBrk="1" hangingPunct="1">
              <a:spcBef>
                <a:spcPct val="50000"/>
              </a:spcBef>
            </a:pPr>
            <a:r>
              <a:rPr lang="en-US" sz="1600" dirty="0">
                <a:solidFill>
                  <a:srgbClr val="3E4C56"/>
                </a:solidFill>
                <a:latin typeface="Verdana" pitchFamily="34" charset="0"/>
              </a:rPr>
              <a:t>Retrieving and Viewing in Analytics </a:t>
            </a:r>
          </a:p>
        </p:txBody>
      </p:sp>
    </p:spTree>
    <p:extLst>
      <p:ext uri="{BB962C8B-B14F-4D97-AF65-F5344CB8AC3E}">
        <p14:creationId xmlns:p14="http://schemas.microsoft.com/office/powerpoint/2010/main" val="35474935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latin typeface="Verdana" pitchFamily="34" charset="0"/>
              </a:rPr>
              <a:t>Retrieving and Viewing in Analytics </a:t>
            </a:r>
          </a:p>
        </p:txBody>
      </p:sp>
      <p:sp>
        <p:nvSpPr>
          <p:cNvPr id="2" name="TextBox 1"/>
          <p:cNvSpPr txBox="1"/>
          <p:nvPr/>
        </p:nvSpPr>
        <p:spPr>
          <a:xfrm>
            <a:off x="23155" y="932676"/>
            <a:ext cx="9026979" cy="322602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a:t>It is possible to retrieve the information pertaining to the in-house use via Alma Analytics “Fulfillment” subject area.</a:t>
            </a:r>
          </a:p>
          <a:p>
            <a:r>
              <a:rPr lang="en-US" sz="2400" b="0" dirty="0"/>
              <a:t>There are measures for this:</a:t>
            </a:r>
          </a:p>
          <a:p>
            <a:pPr marL="514350" indent="-514350">
              <a:buFont typeface="+mj-lt"/>
              <a:buAutoNum type="arabicPeriod"/>
            </a:pPr>
            <a:r>
              <a:rPr lang="en-US" sz="2400" b="0" dirty="0"/>
              <a:t>Loans (In House + Not In House)</a:t>
            </a:r>
          </a:p>
          <a:p>
            <a:pPr marL="514350" indent="-514350">
              <a:buFont typeface="+mj-lt"/>
              <a:buAutoNum type="arabicPeriod"/>
            </a:pPr>
            <a:r>
              <a:rPr lang="en-US" sz="2400" b="0" dirty="0"/>
              <a:t>Loans (In House)</a:t>
            </a:r>
          </a:p>
          <a:p>
            <a:pPr marL="514350" indent="-514350">
              <a:buFont typeface="+mj-lt"/>
              <a:buAutoNum type="arabicPeriod"/>
            </a:pPr>
            <a:r>
              <a:rPr lang="en-US" sz="2400" b="0" dirty="0"/>
              <a:t>Loans (Not in House)</a:t>
            </a:r>
          </a:p>
        </p:txBody>
      </p:sp>
      <p:pic>
        <p:nvPicPr>
          <p:cNvPr id="4" name="Picture 3">
            <a:extLst>
              <a:ext uri="{FF2B5EF4-FFF2-40B4-BE49-F238E27FC236}">
                <a16:creationId xmlns:a16="http://schemas.microsoft.com/office/drawing/2014/main" id="{C55FF42C-0BF9-483A-A8DF-6B7494D14205}"/>
              </a:ext>
            </a:extLst>
          </p:cNvPr>
          <p:cNvPicPr>
            <a:picLocks noChangeAspect="1"/>
          </p:cNvPicPr>
          <p:nvPr/>
        </p:nvPicPr>
        <p:blipFill>
          <a:blip r:embed="rId3"/>
          <a:stretch>
            <a:fillRect/>
          </a:stretch>
        </p:blipFill>
        <p:spPr>
          <a:xfrm>
            <a:off x="2148091" y="4158696"/>
            <a:ext cx="5031055" cy="2201087"/>
          </a:xfrm>
          <a:prstGeom prst="rect">
            <a:avLst/>
          </a:prstGeom>
          <a:ln>
            <a:solidFill>
              <a:srgbClr val="002060"/>
            </a:solidFill>
          </a:ln>
        </p:spPr>
      </p:pic>
    </p:spTree>
    <p:extLst>
      <p:ext uri="{BB962C8B-B14F-4D97-AF65-F5344CB8AC3E}">
        <p14:creationId xmlns:p14="http://schemas.microsoft.com/office/powerpoint/2010/main" val="2942542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48B3BF-CA87-47E7-8BB5-90480F59748F}"/>
              </a:ext>
            </a:extLst>
          </p:cNvPr>
          <p:cNvPicPr>
            <a:picLocks noChangeAspect="1"/>
          </p:cNvPicPr>
          <p:nvPr/>
        </p:nvPicPr>
        <p:blipFill>
          <a:blip r:embed="rId3"/>
          <a:stretch>
            <a:fillRect/>
          </a:stretch>
        </p:blipFill>
        <p:spPr>
          <a:xfrm>
            <a:off x="693095" y="2788430"/>
            <a:ext cx="4605411" cy="3686880"/>
          </a:xfrm>
          <a:prstGeom prst="rect">
            <a:avLst/>
          </a:prstGeom>
          <a:ln>
            <a:solidFill>
              <a:srgbClr val="002060"/>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latin typeface="Verdana" pitchFamily="34" charset="0"/>
              </a:rPr>
              <a:t>Retrieving and Viewing in Analytics </a:t>
            </a:r>
          </a:p>
        </p:txBody>
      </p:sp>
      <p:sp>
        <p:nvSpPr>
          <p:cNvPr id="2" name="TextBox 1"/>
          <p:cNvSpPr txBox="1"/>
          <p:nvPr/>
        </p:nvSpPr>
        <p:spPr>
          <a:xfrm>
            <a:off x="53785" y="894270"/>
            <a:ext cx="9026979" cy="1536200"/>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700" b="0" dirty="0"/>
              <a:t>Here is a report “criteria” which retrieves all items (barcodes) and number of in house use transactions for items with three or more “in house use” transactions since Jan. 01, 2016</a:t>
            </a:r>
          </a:p>
        </p:txBody>
      </p:sp>
      <p:sp>
        <p:nvSpPr>
          <p:cNvPr id="16" name="TextBox 15"/>
          <p:cNvSpPr txBox="1"/>
          <p:nvPr/>
        </p:nvSpPr>
        <p:spPr>
          <a:xfrm>
            <a:off x="4456785" y="3070326"/>
            <a:ext cx="2304300" cy="830997"/>
          </a:xfrm>
          <a:prstGeom prst="rect">
            <a:avLst/>
          </a:prstGeom>
          <a:solidFill>
            <a:srgbClr val="FFFF00"/>
          </a:solidFill>
          <a:ln>
            <a:solidFill>
              <a:schemeClr val="tx1"/>
            </a:solidFill>
          </a:ln>
        </p:spPr>
        <p:txBody>
          <a:bodyPr wrap="square" rtlCol="0">
            <a:spAutoFit/>
          </a:bodyPr>
          <a:lstStyle/>
          <a:p>
            <a:pPr algn="l"/>
            <a:r>
              <a:rPr lang="en-US" sz="1600" b="0" dirty="0"/>
              <a:t>Will display barcode and number of in house loans</a:t>
            </a:r>
          </a:p>
        </p:txBody>
      </p:sp>
      <p:sp>
        <p:nvSpPr>
          <p:cNvPr id="17" name="TextBox 16"/>
          <p:cNvSpPr txBox="1"/>
          <p:nvPr/>
        </p:nvSpPr>
        <p:spPr>
          <a:xfrm>
            <a:off x="5724150" y="3736240"/>
            <a:ext cx="2841970" cy="1471172"/>
          </a:xfrm>
          <a:prstGeom prst="rect">
            <a:avLst/>
          </a:prstGeom>
          <a:solidFill>
            <a:srgbClr val="FFFF00"/>
          </a:solidFill>
          <a:ln>
            <a:solidFill>
              <a:schemeClr val="tx1"/>
            </a:solidFill>
          </a:ln>
        </p:spPr>
        <p:txBody>
          <a:bodyPr wrap="square" rtlCol="0">
            <a:spAutoFit/>
          </a:bodyPr>
          <a:lstStyle/>
          <a:p>
            <a:pPr algn="l"/>
            <a:r>
              <a:rPr lang="en-US" sz="1600" b="0" dirty="0"/>
              <a:t>Filters only for </a:t>
            </a:r>
          </a:p>
          <a:p>
            <a:pPr marL="285750" indent="-285750" algn="l">
              <a:buFont typeface="Arial" pitchFamily="34" charset="0"/>
              <a:buChar char="•"/>
            </a:pPr>
            <a:r>
              <a:rPr lang="en-US" sz="1600" b="0" dirty="0"/>
              <a:t>items with 3 or more in house loans </a:t>
            </a:r>
          </a:p>
          <a:p>
            <a:pPr marL="285750" indent="-285750" algn="l">
              <a:buFont typeface="Arial" pitchFamily="34" charset="0"/>
              <a:buChar char="•"/>
            </a:pPr>
            <a:r>
              <a:rPr lang="en-US" sz="1600" b="0" dirty="0"/>
              <a:t>retuned after or on Jan. 01 2016</a:t>
            </a:r>
          </a:p>
        </p:txBody>
      </p:sp>
    </p:spTree>
    <p:extLst>
      <p:ext uri="{BB962C8B-B14F-4D97-AF65-F5344CB8AC3E}">
        <p14:creationId xmlns:p14="http://schemas.microsoft.com/office/powerpoint/2010/main" val="353917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US" dirty="0"/>
              <a:t>Copyright Statement</a:t>
            </a:r>
          </a:p>
        </p:txBody>
      </p:sp>
      <p:sp>
        <p:nvSpPr>
          <p:cNvPr id="18434" name="Rectangle 5"/>
          <p:cNvSpPr>
            <a:spLocks noChangeArrowheads="1"/>
          </p:cNvSpPr>
          <p:nvPr/>
        </p:nvSpPr>
        <p:spPr bwMode="auto">
          <a:xfrm>
            <a:off x="533400" y="1341438"/>
            <a:ext cx="77724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5000"/>
              </a:lnSpc>
              <a:spcBef>
                <a:spcPct val="0"/>
              </a:spcBef>
            </a:pPr>
            <a:r>
              <a:rPr lang="en-US" altLang="ko-KR" sz="1200" b="0" dirty="0">
                <a:solidFill>
                  <a:srgbClr val="3E4C56"/>
                </a:solidFill>
                <a:ea typeface="Gulim" pitchFamily="34" charset="-127"/>
              </a:rPr>
              <a:t>All of the information and material inclusive of text, images, logos, product names is either the property of, or used with permission by Ex Libris Ltd. The information may not be distributed, modified, displayed, reproduced –  in whole or in part –  without the prior written permission of Ex Libris Ltd. </a:t>
            </a:r>
          </a:p>
          <a:p>
            <a:pPr algn="just">
              <a:lnSpc>
                <a:spcPct val="105000"/>
              </a:lnSpc>
              <a:spcBef>
                <a:spcPct val="0"/>
              </a:spcBef>
            </a:pPr>
            <a:endParaRPr lang="en-US" altLang="ko-KR" sz="1200" dirty="0">
              <a:solidFill>
                <a:srgbClr val="3E4C56"/>
              </a:solidFill>
              <a:ea typeface="Gulim" pitchFamily="34" charset="-127"/>
            </a:endParaRPr>
          </a:p>
          <a:p>
            <a:pPr algn="l">
              <a:lnSpc>
                <a:spcPct val="105000"/>
              </a:lnSpc>
              <a:spcBef>
                <a:spcPct val="0"/>
              </a:spcBef>
            </a:pPr>
            <a:r>
              <a:rPr lang="en-US" altLang="ko-KR" sz="1200" dirty="0">
                <a:solidFill>
                  <a:srgbClr val="3E4C56"/>
                </a:solidFill>
                <a:ea typeface="Gulim" pitchFamily="34" charset="-127"/>
              </a:rPr>
              <a:t>TRADEMARKS </a:t>
            </a:r>
            <a:br>
              <a:rPr lang="en-US" altLang="ko-KR" sz="1200" b="0" dirty="0">
                <a:solidFill>
                  <a:srgbClr val="3E4C56"/>
                </a:solidFill>
                <a:ea typeface="Gulim" pitchFamily="34" charset="-127"/>
              </a:rPr>
            </a:br>
            <a:r>
              <a:rPr lang="en-US" altLang="ko-KR" sz="1200" b="0" dirty="0">
                <a:solidFill>
                  <a:srgbClr val="3E4C56"/>
                </a:solidFill>
                <a:ea typeface="Gulim" pitchFamily="34" charset="-127"/>
              </a:rPr>
              <a:t>Ex Libris, the Ex Libris logo, Aleph, Alma, SFX, SFXIT, MetaLib, DigiTool, Verde, Primo, Voyager, MetaSearch, MetaIndex and other Ex Libris products and services referenced herein are trademarks of Ex Libris, and may be registered in certain jurisdictions. All other product names, company names, marks and logos referenced may be trademarks of their respective owners. </a:t>
            </a:r>
          </a:p>
          <a:p>
            <a:pPr algn="l">
              <a:lnSpc>
                <a:spcPct val="105000"/>
              </a:lnSpc>
              <a:spcBef>
                <a:spcPct val="0"/>
              </a:spcBef>
            </a:pPr>
            <a:endParaRPr lang="en-US" altLang="ko-KR" sz="1200" dirty="0">
              <a:solidFill>
                <a:srgbClr val="3E4C56"/>
              </a:solidFill>
              <a:ea typeface="Gulim" pitchFamily="34" charset="-127"/>
            </a:endParaRPr>
          </a:p>
          <a:p>
            <a:pPr algn="l">
              <a:lnSpc>
                <a:spcPct val="105000"/>
              </a:lnSpc>
              <a:spcBef>
                <a:spcPct val="0"/>
              </a:spcBef>
            </a:pPr>
            <a:r>
              <a:rPr lang="en-US" altLang="ko-KR" sz="1200" dirty="0">
                <a:solidFill>
                  <a:srgbClr val="3E4C56"/>
                </a:solidFill>
                <a:ea typeface="Gulim" pitchFamily="34" charset="-127"/>
              </a:rPr>
              <a:t>DISCLAIMER </a:t>
            </a:r>
            <a:br>
              <a:rPr lang="en-US" altLang="ko-KR" sz="1200" b="0" dirty="0">
                <a:solidFill>
                  <a:srgbClr val="3E4C56"/>
                </a:solidFill>
                <a:ea typeface="Gulim" pitchFamily="34" charset="-127"/>
              </a:rPr>
            </a:br>
            <a:r>
              <a:rPr lang="en-US" altLang="ko-KR" sz="1200" b="0" dirty="0">
                <a:solidFill>
                  <a:srgbClr val="3E4C56"/>
                </a:solidFill>
                <a:ea typeface="Gulim" pitchFamily="34" charset="-127"/>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gn="l">
              <a:lnSpc>
                <a:spcPct val="105000"/>
              </a:lnSpc>
              <a:spcBef>
                <a:spcPct val="0"/>
              </a:spcBef>
            </a:pPr>
            <a:endParaRPr lang="en-US" altLang="ko-KR" sz="1200" b="0" dirty="0">
              <a:solidFill>
                <a:srgbClr val="3E4C56"/>
              </a:solidFill>
              <a:ea typeface="Gulim" pitchFamily="34" charset="-127"/>
            </a:endParaRPr>
          </a:p>
          <a:p>
            <a:pPr algn="just">
              <a:lnSpc>
                <a:spcPct val="105000"/>
              </a:lnSpc>
              <a:spcBef>
                <a:spcPct val="0"/>
              </a:spcBef>
            </a:pPr>
            <a:r>
              <a:rPr lang="en-US" altLang="ko-KR" sz="1200" b="0" dirty="0">
                <a:solidFill>
                  <a:srgbClr val="3E4C56"/>
                </a:solidFill>
                <a:ea typeface="Gulim" pitchFamily="34" charset="-127"/>
              </a:rPr>
              <a:t>Ex Libris, its subsidiaries and related corporations ("Ex Libris Group") disclaim any and all liability for all use of this information, including losses, damages, claims or expenses any person may incur as a result of the use of this information, even if advised of the possibility of such loss or damage.</a:t>
            </a:r>
          </a:p>
          <a:p>
            <a:pPr algn="just">
              <a:lnSpc>
                <a:spcPct val="105000"/>
              </a:lnSpc>
              <a:spcBef>
                <a:spcPct val="0"/>
              </a:spcBef>
            </a:pPr>
            <a:endParaRPr lang="en-US" sz="1200" b="0" dirty="0">
              <a:solidFill>
                <a:srgbClr val="3E4C56"/>
              </a:solidFill>
              <a:ea typeface="MS PGothic" pitchFamily="34" charset="-128"/>
            </a:endParaRPr>
          </a:p>
          <a:p>
            <a:pPr algn="just">
              <a:lnSpc>
                <a:spcPct val="80000"/>
              </a:lnSpc>
              <a:spcBef>
                <a:spcPct val="0"/>
              </a:spcBef>
            </a:pPr>
            <a:r>
              <a:rPr lang="en-US" sz="1200" b="0" dirty="0">
                <a:solidFill>
                  <a:srgbClr val="3E4C56"/>
                </a:solidFill>
                <a:ea typeface="MS PGothic" pitchFamily="34" charset="-128"/>
              </a:rPr>
              <a:t>© Ex Libris Ltd., 2011</a:t>
            </a:r>
          </a:p>
          <a:p>
            <a:pPr algn="just">
              <a:lnSpc>
                <a:spcPct val="105000"/>
              </a:lnSpc>
              <a:spcBef>
                <a:spcPct val="0"/>
              </a:spcBef>
            </a:pPr>
            <a:endParaRPr lang="en-US" sz="1200" b="0" dirty="0">
              <a:solidFill>
                <a:srgbClr val="3E4C56"/>
              </a:solidFill>
              <a:ea typeface="MS PGothic" pitchFamily="34" charset="-128"/>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latin typeface="Verdana" pitchFamily="34" charset="0"/>
              </a:rPr>
              <a:t>Retrieving and Viewing in Analytics </a:t>
            </a:r>
            <a:endParaRPr lang="en-US" sz="2400" dirty="0"/>
          </a:p>
        </p:txBody>
      </p:sp>
      <p:sp>
        <p:nvSpPr>
          <p:cNvPr id="2" name="TextBox 1"/>
          <p:cNvSpPr txBox="1"/>
          <p:nvPr/>
        </p:nvSpPr>
        <p:spPr>
          <a:xfrm>
            <a:off x="117020" y="913983"/>
            <a:ext cx="5453510" cy="5049747"/>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a:t>Here are the results of the Analytics report.</a:t>
            </a:r>
          </a:p>
          <a:p>
            <a:r>
              <a:rPr lang="en-US" sz="2400" b="0" dirty="0"/>
              <a:t>All of these items were used in house three or more times since Jan. 01, 2016.</a:t>
            </a:r>
          </a:p>
          <a:p>
            <a:r>
              <a:rPr lang="en-US" sz="2400" b="0" dirty="0"/>
              <a:t>We will now go look at the first example here where it states there were three in house loans on or after Jan. 2016.</a:t>
            </a:r>
          </a:p>
          <a:p>
            <a:r>
              <a:rPr lang="en-US" sz="2400" b="0" dirty="0"/>
              <a:t>It is barcode 18738-10.</a:t>
            </a:r>
          </a:p>
        </p:txBody>
      </p:sp>
      <p:pic>
        <p:nvPicPr>
          <p:cNvPr id="5" name="Picture 4">
            <a:extLst>
              <a:ext uri="{FF2B5EF4-FFF2-40B4-BE49-F238E27FC236}">
                <a16:creationId xmlns:a16="http://schemas.microsoft.com/office/drawing/2014/main" id="{1C61CEA0-F2D6-408F-8840-174A3848A871}"/>
              </a:ext>
            </a:extLst>
          </p:cNvPr>
          <p:cNvPicPr>
            <a:picLocks noChangeAspect="1"/>
          </p:cNvPicPr>
          <p:nvPr/>
        </p:nvPicPr>
        <p:blipFill>
          <a:blip r:embed="rId3"/>
          <a:stretch>
            <a:fillRect/>
          </a:stretch>
        </p:blipFill>
        <p:spPr>
          <a:xfrm>
            <a:off x="5829946" y="1201510"/>
            <a:ext cx="3000199" cy="2381110"/>
          </a:xfrm>
          <a:prstGeom prst="rect">
            <a:avLst/>
          </a:prstGeom>
        </p:spPr>
      </p:pic>
      <p:sp>
        <p:nvSpPr>
          <p:cNvPr id="6" name="Rectangle 5">
            <a:extLst>
              <a:ext uri="{FF2B5EF4-FFF2-40B4-BE49-F238E27FC236}">
                <a16:creationId xmlns:a16="http://schemas.microsoft.com/office/drawing/2014/main" id="{C7B22D91-17D5-43A2-BC5E-7AAEE0371CAF}"/>
              </a:ext>
            </a:extLst>
          </p:cNvPr>
          <p:cNvSpPr/>
          <p:nvPr/>
        </p:nvSpPr>
        <p:spPr bwMode="auto">
          <a:xfrm>
            <a:off x="5829946" y="1739180"/>
            <a:ext cx="2889794" cy="422455"/>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84137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D0C792B-3AA8-4E65-B26C-D227FC4C4B4E}"/>
              </a:ext>
            </a:extLst>
          </p:cNvPr>
          <p:cNvPicPr>
            <a:picLocks noChangeAspect="1"/>
          </p:cNvPicPr>
          <p:nvPr/>
        </p:nvPicPr>
        <p:blipFill>
          <a:blip r:embed="rId3"/>
          <a:stretch>
            <a:fillRect/>
          </a:stretch>
        </p:blipFill>
        <p:spPr>
          <a:xfrm>
            <a:off x="0" y="2193028"/>
            <a:ext cx="9144000" cy="2471943"/>
          </a:xfrm>
          <a:prstGeom prst="rect">
            <a:avLst/>
          </a:prstGeom>
          <a:ln>
            <a:solidFill>
              <a:srgbClr val="002060"/>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latin typeface="Verdana" pitchFamily="34" charset="0"/>
              </a:rPr>
              <a:t>Retrieving and Viewing in Analytics </a:t>
            </a:r>
            <a:endParaRPr lang="en-US" sz="2400" dirty="0"/>
          </a:p>
        </p:txBody>
      </p:sp>
      <p:sp>
        <p:nvSpPr>
          <p:cNvPr id="2" name="TextBox 1"/>
          <p:cNvSpPr txBox="1"/>
          <p:nvPr/>
        </p:nvSpPr>
        <p:spPr>
          <a:xfrm>
            <a:off x="111310" y="784567"/>
            <a:ext cx="9026980" cy="800993"/>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a:t>Here is first item from the list: barcode 18738-10</a:t>
            </a:r>
          </a:p>
          <a:p>
            <a:r>
              <a:rPr lang="en-US" sz="2000" b="0" dirty="0"/>
              <a:t>Physical item editor history tab for fulfillment activities</a:t>
            </a:r>
          </a:p>
        </p:txBody>
      </p:sp>
      <p:sp>
        <p:nvSpPr>
          <p:cNvPr id="5" name="TextBox 4"/>
          <p:cNvSpPr txBox="1"/>
          <p:nvPr/>
        </p:nvSpPr>
        <p:spPr>
          <a:xfrm>
            <a:off x="3803900" y="4793553"/>
            <a:ext cx="2073870" cy="830997"/>
          </a:xfrm>
          <a:prstGeom prst="rect">
            <a:avLst/>
          </a:prstGeom>
          <a:solidFill>
            <a:schemeClr val="bg1"/>
          </a:solidFill>
          <a:ln>
            <a:solidFill>
              <a:schemeClr val="tx1"/>
            </a:solidFill>
          </a:ln>
        </p:spPr>
        <p:txBody>
          <a:bodyPr wrap="square" rtlCol="0">
            <a:spAutoFit/>
          </a:bodyPr>
          <a:lstStyle/>
          <a:p>
            <a:pPr algn="l"/>
            <a:r>
              <a:rPr lang="en-US" sz="1600" b="0" dirty="0"/>
              <a:t>Three in house loans from after Jan. 1, 2016</a:t>
            </a:r>
          </a:p>
        </p:txBody>
      </p:sp>
      <p:sp>
        <p:nvSpPr>
          <p:cNvPr id="14" name="Rectangle 13">
            <a:extLst>
              <a:ext uri="{FF2B5EF4-FFF2-40B4-BE49-F238E27FC236}">
                <a16:creationId xmlns:a16="http://schemas.microsoft.com/office/drawing/2014/main" id="{0C33E64C-E4D9-47A5-BD69-5FCE06C14FD0}"/>
              </a:ext>
            </a:extLst>
          </p:cNvPr>
          <p:cNvSpPr/>
          <p:nvPr/>
        </p:nvSpPr>
        <p:spPr bwMode="auto">
          <a:xfrm>
            <a:off x="2306105" y="2814520"/>
            <a:ext cx="960125" cy="268835"/>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4">
            <a:extLst>
              <a:ext uri="{FF2B5EF4-FFF2-40B4-BE49-F238E27FC236}">
                <a16:creationId xmlns:a16="http://schemas.microsoft.com/office/drawing/2014/main" id="{BE59B148-31AB-4F00-BF49-108E4188BC98}"/>
              </a:ext>
            </a:extLst>
          </p:cNvPr>
          <p:cNvSpPr/>
          <p:nvPr/>
        </p:nvSpPr>
        <p:spPr bwMode="auto">
          <a:xfrm>
            <a:off x="1730030" y="2545685"/>
            <a:ext cx="576075" cy="251892"/>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5">
            <a:extLst>
              <a:ext uri="{FF2B5EF4-FFF2-40B4-BE49-F238E27FC236}">
                <a16:creationId xmlns:a16="http://schemas.microsoft.com/office/drawing/2014/main" id="{3731D06B-DDEA-4F41-AE99-FC73779B8949}"/>
              </a:ext>
            </a:extLst>
          </p:cNvPr>
          <p:cNvSpPr/>
          <p:nvPr/>
        </p:nvSpPr>
        <p:spPr bwMode="auto">
          <a:xfrm>
            <a:off x="7721210" y="4292630"/>
            <a:ext cx="576075" cy="372341"/>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6">
            <a:extLst>
              <a:ext uri="{FF2B5EF4-FFF2-40B4-BE49-F238E27FC236}">
                <a16:creationId xmlns:a16="http://schemas.microsoft.com/office/drawing/2014/main" id="{60D732B9-4AAA-41F1-A43F-1CB8AE78F381}"/>
              </a:ext>
            </a:extLst>
          </p:cNvPr>
          <p:cNvSpPr/>
          <p:nvPr/>
        </p:nvSpPr>
        <p:spPr bwMode="auto">
          <a:xfrm>
            <a:off x="111310" y="3582620"/>
            <a:ext cx="812215" cy="268835"/>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17">
            <a:extLst>
              <a:ext uri="{FF2B5EF4-FFF2-40B4-BE49-F238E27FC236}">
                <a16:creationId xmlns:a16="http://schemas.microsoft.com/office/drawing/2014/main" id="{89EB4C21-A72C-40FA-8E88-C336AF65B59E}"/>
              </a:ext>
            </a:extLst>
          </p:cNvPr>
          <p:cNvSpPr/>
          <p:nvPr/>
        </p:nvSpPr>
        <p:spPr bwMode="auto">
          <a:xfrm>
            <a:off x="111310" y="3851455"/>
            <a:ext cx="812215" cy="268835"/>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8">
            <a:extLst>
              <a:ext uri="{FF2B5EF4-FFF2-40B4-BE49-F238E27FC236}">
                <a16:creationId xmlns:a16="http://schemas.microsoft.com/office/drawing/2014/main" id="{4FFCCB22-3977-455C-AE63-C0684C882F8F}"/>
              </a:ext>
            </a:extLst>
          </p:cNvPr>
          <p:cNvSpPr/>
          <p:nvPr/>
        </p:nvSpPr>
        <p:spPr bwMode="auto">
          <a:xfrm>
            <a:off x="111310" y="4120290"/>
            <a:ext cx="812215" cy="268835"/>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07344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latin typeface="Verdana" pitchFamily="34" charset="0"/>
              </a:rPr>
              <a:t>Retrieving and Viewing in Analytics </a:t>
            </a:r>
            <a:endParaRPr lang="en-US" sz="2400" dirty="0"/>
          </a:p>
        </p:txBody>
      </p:sp>
      <p:sp>
        <p:nvSpPr>
          <p:cNvPr id="2" name="TextBox 1"/>
          <p:cNvSpPr txBox="1"/>
          <p:nvPr/>
        </p:nvSpPr>
        <p:spPr>
          <a:xfrm>
            <a:off x="117020" y="913983"/>
            <a:ext cx="5453510" cy="5049747"/>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400" b="0" dirty="0"/>
              <a:t>We will now go look at the second example here where it states there were five in house loans on or after Jan. 2016.</a:t>
            </a:r>
          </a:p>
          <a:p>
            <a:r>
              <a:rPr lang="en-US" sz="2400" b="0" dirty="0"/>
              <a:t>It is barcode 2602-10.</a:t>
            </a:r>
          </a:p>
        </p:txBody>
      </p:sp>
      <p:pic>
        <p:nvPicPr>
          <p:cNvPr id="5" name="Picture 4">
            <a:extLst>
              <a:ext uri="{FF2B5EF4-FFF2-40B4-BE49-F238E27FC236}">
                <a16:creationId xmlns:a16="http://schemas.microsoft.com/office/drawing/2014/main" id="{1C61CEA0-F2D6-408F-8840-174A3848A871}"/>
              </a:ext>
            </a:extLst>
          </p:cNvPr>
          <p:cNvPicPr>
            <a:picLocks noChangeAspect="1"/>
          </p:cNvPicPr>
          <p:nvPr/>
        </p:nvPicPr>
        <p:blipFill>
          <a:blip r:embed="rId3"/>
          <a:stretch>
            <a:fillRect/>
          </a:stretch>
        </p:blipFill>
        <p:spPr>
          <a:xfrm>
            <a:off x="5829946" y="1201510"/>
            <a:ext cx="3000199" cy="2381110"/>
          </a:xfrm>
          <a:prstGeom prst="rect">
            <a:avLst/>
          </a:prstGeom>
        </p:spPr>
      </p:pic>
      <p:sp>
        <p:nvSpPr>
          <p:cNvPr id="6" name="Rectangle 5">
            <a:extLst>
              <a:ext uri="{FF2B5EF4-FFF2-40B4-BE49-F238E27FC236}">
                <a16:creationId xmlns:a16="http://schemas.microsoft.com/office/drawing/2014/main" id="{C7B22D91-17D5-43A2-BC5E-7AAEE0371CAF}"/>
              </a:ext>
            </a:extLst>
          </p:cNvPr>
          <p:cNvSpPr/>
          <p:nvPr/>
        </p:nvSpPr>
        <p:spPr bwMode="auto">
          <a:xfrm>
            <a:off x="5829946" y="2123230"/>
            <a:ext cx="2889794" cy="422455"/>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70740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CF9E6B-F17E-47E4-8E4E-484CEE9D7CE8}"/>
              </a:ext>
            </a:extLst>
          </p:cNvPr>
          <p:cNvPicPr>
            <a:picLocks noChangeAspect="1"/>
          </p:cNvPicPr>
          <p:nvPr/>
        </p:nvPicPr>
        <p:blipFill>
          <a:blip r:embed="rId3"/>
          <a:stretch>
            <a:fillRect/>
          </a:stretch>
        </p:blipFill>
        <p:spPr>
          <a:xfrm>
            <a:off x="0" y="2507280"/>
            <a:ext cx="9144000" cy="3228586"/>
          </a:xfrm>
          <a:prstGeom prst="rect">
            <a:avLst/>
          </a:prstGeom>
          <a:ln>
            <a:solidFill>
              <a:srgbClr val="002060"/>
            </a:solidFill>
          </a:ln>
        </p:spPr>
      </p:pic>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latin typeface="Verdana" pitchFamily="34" charset="0"/>
              </a:rPr>
              <a:t>Retrieving and Viewing in Analytics </a:t>
            </a:r>
            <a:endParaRPr lang="en-US" sz="2400" dirty="0"/>
          </a:p>
        </p:txBody>
      </p:sp>
      <p:sp>
        <p:nvSpPr>
          <p:cNvPr id="2" name="TextBox 1"/>
          <p:cNvSpPr txBox="1"/>
          <p:nvPr/>
        </p:nvSpPr>
        <p:spPr>
          <a:xfrm>
            <a:off x="111310" y="784567"/>
            <a:ext cx="9026980" cy="800993"/>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2000" b="0" dirty="0"/>
              <a:t>Here is second item from the list: barcode 2602-10</a:t>
            </a:r>
          </a:p>
          <a:p>
            <a:r>
              <a:rPr lang="en-US" sz="2000" b="0" dirty="0"/>
              <a:t>Physical item editor history tab for fulfillment activities</a:t>
            </a:r>
          </a:p>
        </p:txBody>
      </p:sp>
      <p:sp>
        <p:nvSpPr>
          <p:cNvPr id="5" name="TextBox 4"/>
          <p:cNvSpPr txBox="1"/>
          <p:nvPr/>
        </p:nvSpPr>
        <p:spPr>
          <a:xfrm>
            <a:off x="3803900" y="4793553"/>
            <a:ext cx="2073870" cy="830997"/>
          </a:xfrm>
          <a:prstGeom prst="rect">
            <a:avLst/>
          </a:prstGeom>
          <a:solidFill>
            <a:schemeClr val="bg1"/>
          </a:solidFill>
          <a:ln>
            <a:solidFill>
              <a:schemeClr val="tx1"/>
            </a:solidFill>
          </a:ln>
        </p:spPr>
        <p:txBody>
          <a:bodyPr wrap="square" rtlCol="0">
            <a:spAutoFit/>
          </a:bodyPr>
          <a:lstStyle/>
          <a:p>
            <a:pPr algn="l"/>
            <a:r>
              <a:rPr lang="en-US" sz="1600" b="0" dirty="0"/>
              <a:t>Five in house loans from after Jan. 1, 2016</a:t>
            </a:r>
          </a:p>
        </p:txBody>
      </p:sp>
      <p:sp>
        <p:nvSpPr>
          <p:cNvPr id="14" name="Rectangle 13">
            <a:extLst>
              <a:ext uri="{FF2B5EF4-FFF2-40B4-BE49-F238E27FC236}">
                <a16:creationId xmlns:a16="http://schemas.microsoft.com/office/drawing/2014/main" id="{0C33E64C-E4D9-47A5-BD69-5FCE06C14FD0}"/>
              </a:ext>
            </a:extLst>
          </p:cNvPr>
          <p:cNvSpPr/>
          <p:nvPr/>
        </p:nvSpPr>
        <p:spPr bwMode="auto">
          <a:xfrm>
            <a:off x="2253097" y="2814520"/>
            <a:ext cx="960125" cy="268835"/>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5" name="Rectangle 14">
            <a:extLst>
              <a:ext uri="{FF2B5EF4-FFF2-40B4-BE49-F238E27FC236}">
                <a16:creationId xmlns:a16="http://schemas.microsoft.com/office/drawing/2014/main" id="{BE59B148-31AB-4F00-BF49-108E4188BC98}"/>
              </a:ext>
            </a:extLst>
          </p:cNvPr>
          <p:cNvSpPr/>
          <p:nvPr/>
        </p:nvSpPr>
        <p:spPr bwMode="auto">
          <a:xfrm>
            <a:off x="1677022" y="2545685"/>
            <a:ext cx="576075" cy="251892"/>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6" name="Rectangle 15">
            <a:extLst>
              <a:ext uri="{FF2B5EF4-FFF2-40B4-BE49-F238E27FC236}">
                <a16:creationId xmlns:a16="http://schemas.microsoft.com/office/drawing/2014/main" id="{3731D06B-DDEA-4F41-AE99-FC73779B8949}"/>
              </a:ext>
            </a:extLst>
          </p:cNvPr>
          <p:cNvSpPr/>
          <p:nvPr/>
        </p:nvSpPr>
        <p:spPr bwMode="auto">
          <a:xfrm>
            <a:off x="7721210" y="4746479"/>
            <a:ext cx="576075" cy="372341"/>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7" name="Rectangle 16">
            <a:extLst>
              <a:ext uri="{FF2B5EF4-FFF2-40B4-BE49-F238E27FC236}">
                <a16:creationId xmlns:a16="http://schemas.microsoft.com/office/drawing/2014/main" id="{60D732B9-4AAA-41F1-A43F-1CB8AE78F381}"/>
              </a:ext>
            </a:extLst>
          </p:cNvPr>
          <p:cNvSpPr/>
          <p:nvPr/>
        </p:nvSpPr>
        <p:spPr bwMode="auto">
          <a:xfrm>
            <a:off x="111310" y="3582620"/>
            <a:ext cx="812215" cy="268835"/>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8" name="Rectangle 17">
            <a:extLst>
              <a:ext uri="{FF2B5EF4-FFF2-40B4-BE49-F238E27FC236}">
                <a16:creationId xmlns:a16="http://schemas.microsoft.com/office/drawing/2014/main" id="{89EB4C21-A72C-40FA-8E88-C336AF65B59E}"/>
              </a:ext>
            </a:extLst>
          </p:cNvPr>
          <p:cNvSpPr/>
          <p:nvPr/>
        </p:nvSpPr>
        <p:spPr bwMode="auto">
          <a:xfrm>
            <a:off x="111310" y="3851455"/>
            <a:ext cx="812215" cy="268835"/>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9" name="Rectangle 18">
            <a:extLst>
              <a:ext uri="{FF2B5EF4-FFF2-40B4-BE49-F238E27FC236}">
                <a16:creationId xmlns:a16="http://schemas.microsoft.com/office/drawing/2014/main" id="{4FFCCB22-3977-455C-AE63-C0684C882F8F}"/>
              </a:ext>
            </a:extLst>
          </p:cNvPr>
          <p:cNvSpPr/>
          <p:nvPr/>
        </p:nvSpPr>
        <p:spPr bwMode="auto">
          <a:xfrm>
            <a:off x="111310" y="4120290"/>
            <a:ext cx="812215" cy="268835"/>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 name="Rectangle 19">
            <a:extLst>
              <a:ext uri="{FF2B5EF4-FFF2-40B4-BE49-F238E27FC236}">
                <a16:creationId xmlns:a16="http://schemas.microsoft.com/office/drawing/2014/main" id="{814F617B-E310-4112-9E14-4F0CE5C7BF6D}"/>
              </a:ext>
            </a:extLst>
          </p:cNvPr>
          <p:cNvSpPr/>
          <p:nvPr/>
        </p:nvSpPr>
        <p:spPr bwMode="auto">
          <a:xfrm>
            <a:off x="111310" y="4477644"/>
            <a:ext cx="812215" cy="268835"/>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1" name="Rectangle 20">
            <a:extLst>
              <a:ext uri="{FF2B5EF4-FFF2-40B4-BE49-F238E27FC236}">
                <a16:creationId xmlns:a16="http://schemas.microsoft.com/office/drawing/2014/main" id="{4B6FCF72-4B56-41C3-86BE-5C856E4B8EF0}"/>
              </a:ext>
            </a:extLst>
          </p:cNvPr>
          <p:cNvSpPr/>
          <p:nvPr/>
        </p:nvSpPr>
        <p:spPr bwMode="auto">
          <a:xfrm>
            <a:off x="111310" y="4746479"/>
            <a:ext cx="812215" cy="268835"/>
          </a:xfrm>
          <a:prstGeom prst="rect">
            <a:avLst/>
          </a:prstGeom>
          <a:noFill/>
          <a:ln w="38100" cap="flat" cmpd="sng" algn="ctr">
            <a:solidFill>
              <a:srgbClr val="CC000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98621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270640" y="935330"/>
            <a:ext cx="7772400" cy="1470025"/>
          </a:xfrm>
        </p:spPr>
        <p:txBody>
          <a:bodyPr/>
          <a:lstStyle/>
          <a:p>
            <a:r>
              <a:rPr lang="en-US" dirty="0"/>
              <a:t>Agenda</a:t>
            </a:r>
          </a:p>
        </p:txBody>
      </p:sp>
      <p:sp>
        <p:nvSpPr>
          <p:cNvPr id="5" name="Rounded Rectangle 4"/>
          <p:cNvSpPr/>
          <p:nvPr/>
        </p:nvSpPr>
        <p:spPr bwMode="auto">
          <a:xfrm>
            <a:off x="2267700" y="2200040"/>
            <a:ext cx="6280451" cy="3825584"/>
          </a:xfrm>
          <a:prstGeom prst="roundRect">
            <a:avLst/>
          </a:prstGeom>
          <a:solidFill>
            <a:schemeClr val="bg1"/>
          </a:solidFill>
          <a:ln w="76200" cap="flat" cmpd="sng" algn="ctr">
            <a:solidFill>
              <a:srgbClr val="2B4F85"/>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a:spcBef>
                <a:spcPct val="0"/>
              </a:spcBef>
            </a:pPr>
            <a:endParaRPr lang="en-US" b="0">
              <a:latin typeface="Arial" pitchFamily="34" charset="0"/>
            </a:endParaRPr>
          </a:p>
        </p:txBody>
      </p:sp>
      <p:sp>
        <p:nvSpPr>
          <p:cNvPr id="232461" name="Text Box 13"/>
          <p:cNvSpPr txBox="1">
            <a:spLocks noChangeArrowheads="1"/>
          </p:cNvSpPr>
          <p:nvPr/>
        </p:nvSpPr>
        <p:spPr bwMode="auto">
          <a:xfrm>
            <a:off x="2687960" y="2726708"/>
            <a:ext cx="5597479" cy="144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1600" dirty="0">
                <a:solidFill>
                  <a:srgbClr val="3E4C56"/>
                </a:solidFill>
                <a:latin typeface="Verdana" pitchFamily="34" charset="0"/>
              </a:rPr>
              <a:t>Introduction and overview</a:t>
            </a:r>
          </a:p>
          <a:p>
            <a:pPr algn="l" eaLnBrk="1" hangingPunct="1">
              <a:spcBef>
                <a:spcPct val="50000"/>
              </a:spcBef>
            </a:pPr>
            <a:r>
              <a:rPr lang="en-US" sz="1600" b="0" dirty="0">
                <a:solidFill>
                  <a:srgbClr val="3E4C56"/>
                </a:solidFill>
                <a:latin typeface="Verdana" pitchFamily="34" charset="0"/>
              </a:rPr>
              <a:t>Workflow</a:t>
            </a:r>
          </a:p>
          <a:p>
            <a:pPr algn="l" eaLnBrk="1" hangingPunct="1">
              <a:spcBef>
                <a:spcPct val="50000"/>
              </a:spcBef>
            </a:pPr>
            <a:r>
              <a:rPr lang="en-US" sz="1600" b="0" dirty="0">
                <a:solidFill>
                  <a:srgbClr val="3E4C56"/>
                </a:solidFill>
                <a:latin typeface="Verdana" pitchFamily="34" charset="0"/>
              </a:rPr>
              <a:t>The return and in house use</a:t>
            </a:r>
          </a:p>
          <a:p>
            <a:pPr algn="l" eaLnBrk="1" hangingPunct="1">
              <a:spcBef>
                <a:spcPct val="50000"/>
              </a:spcBef>
            </a:pPr>
            <a:r>
              <a:rPr lang="en-US" sz="1600" b="0" dirty="0">
                <a:solidFill>
                  <a:srgbClr val="3E4C56"/>
                </a:solidFill>
                <a:latin typeface="Verdana" pitchFamily="34" charset="0"/>
              </a:rPr>
              <a:t>Retrieving and Viewing in Analytics </a:t>
            </a:r>
          </a:p>
        </p:txBody>
      </p:sp>
    </p:spTree>
    <p:extLst>
      <p:ext uri="{BB962C8B-B14F-4D97-AF65-F5344CB8AC3E}">
        <p14:creationId xmlns:p14="http://schemas.microsoft.com/office/powerpoint/2010/main" val="669089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t>Introduction and overview</a:t>
            </a:r>
          </a:p>
        </p:txBody>
      </p:sp>
      <p:sp>
        <p:nvSpPr>
          <p:cNvPr id="2" name="TextBox 1"/>
          <p:cNvSpPr txBox="1"/>
          <p:nvPr/>
        </p:nvSpPr>
        <p:spPr>
          <a:xfrm>
            <a:off x="188949" y="817461"/>
            <a:ext cx="8717936" cy="587596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3200" b="0" dirty="0"/>
              <a:t>In house use is a method to know which items are in use even if they were not actually loaned.</a:t>
            </a:r>
          </a:p>
          <a:p>
            <a:r>
              <a:rPr lang="en-US" sz="3200" b="0" dirty="0"/>
              <a:t>This may include items which are loanable as well as those which are not loanable.</a:t>
            </a:r>
          </a:p>
          <a:p>
            <a:r>
              <a:rPr lang="en-US" sz="3200" b="0" dirty="0"/>
              <a:t>Items may have been used in the library and not registered to a specific patron as a loan.</a:t>
            </a:r>
          </a:p>
          <a:p>
            <a:r>
              <a:rPr lang="en-US" sz="3200" b="0" dirty="0"/>
              <a:t>Thus checking only “regular” loans is not enough to know which items in inventory were actually used</a:t>
            </a:r>
          </a:p>
          <a:p>
            <a:endParaRPr lang="en-US" sz="3200" b="0" dirty="0"/>
          </a:p>
        </p:txBody>
      </p:sp>
    </p:spTree>
    <p:extLst>
      <p:ext uri="{BB962C8B-B14F-4D97-AF65-F5344CB8AC3E}">
        <p14:creationId xmlns:p14="http://schemas.microsoft.com/office/powerpoint/2010/main" val="1427152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t>Introduction and overview</a:t>
            </a:r>
          </a:p>
        </p:txBody>
      </p:sp>
      <p:sp>
        <p:nvSpPr>
          <p:cNvPr id="2" name="TextBox 1"/>
          <p:cNvSpPr txBox="1"/>
          <p:nvPr/>
        </p:nvSpPr>
        <p:spPr>
          <a:xfrm>
            <a:off x="188949" y="817461"/>
            <a:ext cx="8717936" cy="2611539"/>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3200" b="0" dirty="0"/>
              <a:t>It is important for libraries to know which items are and are not being used</a:t>
            </a:r>
          </a:p>
          <a:p>
            <a:pPr marL="514350" indent="-514350">
              <a:buFont typeface="+mj-lt"/>
              <a:buAutoNum type="alphaUcPeriod"/>
            </a:pPr>
            <a:r>
              <a:rPr lang="en-US" sz="3200" b="0" dirty="0"/>
              <a:t>To implement a weeding process.</a:t>
            </a:r>
          </a:p>
          <a:p>
            <a:pPr marL="514350" indent="-514350">
              <a:buFont typeface="+mj-lt"/>
              <a:buAutoNum type="alphaUcPeriod"/>
            </a:pPr>
            <a:r>
              <a:rPr lang="en-US" sz="3200" b="0" dirty="0"/>
              <a:t>To purchase additional copies of high demand items</a:t>
            </a:r>
          </a:p>
        </p:txBody>
      </p:sp>
      <p:pic>
        <p:nvPicPr>
          <p:cNvPr id="3074" name="Picture 2" descr="http://t2.gstatic.com/images?q=tbn:ANd9GcQyXfXvqHULj0SZ9OuwHRS__KzCJ4cGsPNfiifA3CpAQM9m2OTDT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910" y="3697835"/>
            <a:ext cx="2438400" cy="2438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109670" y="6457935"/>
            <a:ext cx="3576546" cy="200055"/>
          </a:xfrm>
          <a:prstGeom prst="rect">
            <a:avLst/>
          </a:prstGeom>
          <a:noFill/>
        </p:spPr>
        <p:txBody>
          <a:bodyPr wrap="square" rtlCol="0">
            <a:spAutoFit/>
          </a:bodyPr>
          <a:lstStyle/>
          <a:p>
            <a:pPr algn="l"/>
            <a:r>
              <a:rPr lang="en-US" sz="700" dirty="0"/>
              <a:t>http://iconfu.com/v_collection/icons/?icon=purchase_order_cart</a:t>
            </a:r>
          </a:p>
        </p:txBody>
      </p:sp>
      <p:pic>
        <p:nvPicPr>
          <p:cNvPr id="3076" name="Picture 4" descr="ist2_3611955-pulling-weeds_extracte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550" y="3697835"/>
            <a:ext cx="1821105" cy="261715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53044" y="6457934"/>
            <a:ext cx="3576546" cy="200055"/>
          </a:xfrm>
          <a:prstGeom prst="rect">
            <a:avLst/>
          </a:prstGeom>
          <a:noFill/>
        </p:spPr>
        <p:txBody>
          <a:bodyPr wrap="square" rtlCol="0">
            <a:spAutoFit/>
          </a:bodyPr>
          <a:lstStyle/>
          <a:p>
            <a:pPr algn="l"/>
            <a:r>
              <a:rPr lang="en-US" sz="700" dirty="0"/>
              <a:t>http://livingcolorgardencenter.net/wordPress/</a:t>
            </a:r>
          </a:p>
        </p:txBody>
      </p:sp>
    </p:spTree>
    <p:extLst>
      <p:ext uri="{BB962C8B-B14F-4D97-AF65-F5344CB8AC3E}">
        <p14:creationId xmlns:p14="http://schemas.microsoft.com/office/powerpoint/2010/main" val="365863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t>Introduction and overview</a:t>
            </a:r>
          </a:p>
        </p:txBody>
      </p:sp>
      <p:pic>
        <p:nvPicPr>
          <p:cNvPr id="1026" name="Picture 2" descr="http://farm3.staticflickr.com/2611/4117596207_66cbae5393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9615" y="1724201"/>
            <a:ext cx="6480000" cy="43163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615" y="6447204"/>
            <a:ext cx="7724286" cy="200055"/>
          </a:xfrm>
          <a:prstGeom prst="rect">
            <a:avLst/>
          </a:prstGeom>
          <a:noFill/>
        </p:spPr>
        <p:txBody>
          <a:bodyPr wrap="square" rtlCol="0">
            <a:spAutoFit/>
          </a:bodyPr>
          <a:lstStyle/>
          <a:p>
            <a:pPr algn="l"/>
            <a:r>
              <a:rPr lang="en-US" sz="700" dirty="0"/>
              <a:t>http://www.flickr.com/photos/ericejohnson/4117596207/</a:t>
            </a:r>
          </a:p>
        </p:txBody>
      </p:sp>
      <p:sp>
        <p:nvSpPr>
          <p:cNvPr id="4" name="TextBox 3"/>
          <p:cNvSpPr txBox="1"/>
          <p:nvPr/>
        </p:nvSpPr>
        <p:spPr>
          <a:xfrm>
            <a:off x="347450" y="855865"/>
            <a:ext cx="8525910" cy="800219"/>
          </a:xfrm>
          <a:prstGeom prst="rect">
            <a:avLst/>
          </a:prstGeom>
          <a:noFill/>
          <a:ln>
            <a:solidFill>
              <a:schemeClr val="tx1"/>
            </a:solidFill>
          </a:ln>
        </p:spPr>
        <p:txBody>
          <a:bodyPr wrap="square" rtlCol="0">
            <a:spAutoFit/>
          </a:bodyPr>
          <a:lstStyle/>
          <a:p>
            <a:r>
              <a:rPr lang="en-US" sz="2000" b="0" dirty="0"/>
              <a:t>These items were (probably) used in house today.</a:t>
            </a:r>
          </a:p>
          <a:p>
            <a:r>
              <a:rPr lang="en-US" sz="2000" b="0" dirty="0"/>
              <a:t>Patrons used them and left them on the table</a:t>
            </a:r>
          </a:p>
        </p:txBody>
      </p:sp>
    </p:spTree>
    <p:extLst>
      <p:ext uri="{BB962C8B-B14F-4D97-AF65-F5344CB8AC3E}">
        <p14:creationId xmlns:p14="http://schemas.microsoft.com/office/powerpoint/2010/main" val="296485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t>Introduction and overview</a:t>
            </a:r>
          </a:p>
        </p:txBody>
      </p:sp>
      <p:sp>
        <p:nvSpPr>
          <p:cNvPr id="3" name="TextBox 2"/>
          <p:cNvSpPr txBox="1"/>
          <p:nvPr/>
        </p:nvSpPr>
        <p:spPr>
          <a:xfrm>
            <a:off x="78615" y="6447204"/>
            <a:ext cx="7724286" cy="200055"/>
          </a:xfrm>
          <a:prstGeom prst="rect">
            <a:avLst/>
          </a:prstGeom>
          <a:noFill/>
        </p:spPr>
        <p:txBody>
          <a:bodyPr wrap="square" rtlCol="0">
            <a:spAutoFit/>
          </a:bodyPr>
          <a:lstStyle/>
          <a:p>
            <a:pPr algn="l"/>
            <a:r>
              <a:rPr lang="en-US" sz="700" dirty="0"/>
              <a:t>http://camelshump.files.wordpress.com/2012/02/library.jpg</a:t>
            </a:r>
          </a:p>
        </p:txBody>
      </p:sp>
      <p:sp>
        <p:nvSpPr>
          <p:cNvPr id="4" name="TextBox 3"/>
          <p:cNvSpPr txBox="1"/>
          <p:nvPr/>
        </p:nvSpPr>
        <p:spPr>
          <a:xfrm>
            <a:off x="347450" y="855865"/>
            <a:ext cx="8525910" cy="800219"/>
          </a:xfrm>
          <a:prstGeom prst="rect">
            <a:avLst/>
          </a:prstGeom>
          <a:noFill/>
          <a:ln>
            <a:solidFill>
              <a:schemeClr val="tx1"/>
            </a:solidFill>
          </a:ln>
        </p:spPr>
        <p:txBody>
          <a:bodyPr wrap="square" rtlCol="0">
            <a:spAutoFit/>
          </a:bodyPr>
          <a:lstStyle/>
          <a:p>
            <a:r>
              <a:rPr lang="en-US" sz="2000" b="0" dirty="0"/>
              <a:t>These items were (probably) not used in house today.</a:t>
            </a:r>
          </a:p>
          <a:p>
            <a:r>
              <a:rPr lang="en-US" sz="2000" b="0" dirty="0"/>
              <a:t>They are still neatly on the shelf</a:t>
            </a:r>
          </a:p>
        </p:txBody>
      </p:sp>
      <p:pic>
        <p:nvPicPr>
          <p:cNvPr id="2054" name="Picture 6" descr="http://camelshump.files.wordpress.com/2012/02/libr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0030" y="1807641"/>
            <a:ext cx="5607130" cy="4388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597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270640" y="935330"/>
            <a:ext cx="7772400" cy="1470025"/>
          </a:xfrm>
        </p:spPr>
        <p:txBody>
          <a:bodyPr/>
          <a:lstStyle/>
          <a:p>
            <a:r>
              <a:rPr lang="en-US" dirty="0"/>
              <a:t>Agenda</a:t>
            </a:r>
          </a:p>
        </p:txBody>
      </p:sp>
      <p:sp>
        <p:nvSpPr>
          <p:cNvPr id="5" name="Rounded Rectangle 4"/>
          <p:cNvSpPr/>
          <p:nvPr/>
        </p:nvSpPr>
        <p:spPr bwMode="auto">
          <a:xfrm>
            <a:off x="2267700" y="2200040"/>
            <a:ext cx="6280451" cy="3825584"/>
          </a:xfrm>
          <a:prstGeom prst="roundRect">
            <a:avLst/>
          </a:prstGeom>
          <a:solidFill>
            <a:schemeClr val="bg1"/>
          </a:solidFill>
          <a:ln w="76200" cap="flat" cmpd="sng" algn="ctr">
            <a:solidFill>
              <a:srgbClr val="2B4F85"/>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a:spcBef>
                <a:spcPct val="0"/>
              </a:spcBef>
            </a:pPr>
            <a:endParaRPr lang="en-US" b="0">
              <a:latin typeface="Arial" pitchFamily="34" charset="0"/>
            </a:endParaRPr>
          </a:p>
        </p:txBody>
      </p:sp>
      <p:sp>
        <p:nvSpPr>
          <p:cNvPr id="232461" name="Text Box 13"/>
          <p:cNvSpPr txBox="1">
            <a:spLocks noChangeArrowheads="1"/>
          </p:cNvSpPr>
          <p:nvPr/>
        </p:nvSpPr>
        <p:spPr bwMode="auto">
          <a:xfrm>
            <a:off x="2687960" y="2726708"/>
            <a:ext cx="5597479" cy="1448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1600" b="0" dirty="0">
                <a:solidFill>
                  <a:srgbClr val="3E4C56"/>
                </a:solidFill>
                <a:latin typeface="Verdana" pitchFamily="34" charset="0"/>
              </a:rPr>
              <a:t>Introduction and overview</a:t>
            </a:r>
          </a:p>
          <a:p>
            <a:pPr algn="l" eaLnBrk="1" hangingPunct="1">
              <a:spcBef>
                <a:spcPct val="50000"/>
              </a:spcBef>
            </a:pPr>
            <a:r>
              <a:rPr lang="en-US" sz="1600" dirty="0">
                <a:solidFill>
                  <a:srgbClr val="3E4C56"/>
                </a:solidFill>
                <a:latin typeface="Verdana" pitchFamily="34" charset="0"/>
              </a:rPr>
              <a:t>Workflow</a:t>
            </a:r>
          </a:p>
          <a:p>
            <a:pPr algn="l" eaLnBrk="1" hangingPunct="1">
              <a:spcBef>
                <a:spcPct val="50000"/>
              </a:spcBef>
            </a:pPr>
            <a:r>
              <a:rPr lang="en-US" sz="1600" b="0" dirty="0">
                <a:solidFill>
                  <a:srgbClr val="3E4C56"/>
                </a:solidFill>
                <a:latin typeface="Verdana" pitchFamily="34" charset="0"/>
              </a:rPr>
              <a:t>The return and in house use</a:t>
            </a:r>
          </a:p>
          <a:p>
            <a:pPr algn="l" eaLnBrk="1" hangingPunct="1">
              <a:spcBef>
                <a:spcPct val="50000"/>
              </a:spcBef>
            </a:pPr>
            <a:r>
              <a:rPr lang="en-US" sz="1600" b="0" dirty="0">
                <a:solidFill>
                  <a:srgbClr val="3E4C56"/>
                </a:solidFill>
                <a:latin typeface="Verdana" pitchFamily="34" charset="0"/>
              </a:rPr>
              <a:t>Retrieving and Viewing in Analytics </a:t>
            </a:r>
          </a:p>
        </p:txBody>
      </p:sp>
    </p:spTree>
    <p:extLst>
      <p:ext uri="{BB962C8B-B14F-4D97-AF65-F5344CB8AC3E}">
        <p14:creationId xmlns:p14="http://schemas.microsoft.com/office/powerpoint/2010/main" val="1611120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88949" y="164575"/>
            <a:ext cx="8949341" cy="533400"/>
          </a:xfrm>
        </p:spPr>
        <p:txBody>
          <a:bodyPr/>
          <a:lstStyle/>
          <a:p>
            <a:pPr eaLnBrk="1" hangingPunct="1">
              <a:spcBef>
                <a:spcPct val="50000"/>
              </a:spcBef>
            </a:pPr>
            <a:r>
              <a:rPr lang="en-US" sz="2400" dirty="0"/>
              <a:t>Workflow</a:t>
            </a:r>
          </a:p>
        </p:txBody>
      </p:sp>
      <p:sp>
        <p:nvSpPr>
          <p:cNvPr id="2" name="TextBox 1"/>
          <p:cNvSpPr txBox="1"/>
          <p:nvPr/>
        </p:nvSpPr>
        <p:spPr>
          <a:xfrm>
            <a:off x="188949" y="817461"/>
            <a:ext cx="8717936" cy="5568724"/>
          </a:xfrm>
          <a:prstGeom prst="rect">
            <a:avLst/>
          </a:prstGeom>
          <a:noFill/>
          <a:ln>
            <a:noFill/>
          </a:ln>
        </p:spPr>
        <p:txBody>
          <a:bodyPr vert="horz" wrap="square" lIns="91440" tIns="45720" rIns="91440" bIns="45720" numCol="1" anchor="t" anchorCtr="0" compatLnSpc="1">
            <a:prstTxWarp prst="textNoShape">
              <a:avLst/>
            </a:prstTxWarp>
          </a:bodyPr>
          <a:lstStyle>
            <a:lvl1pPr marL="342900" indent="-342900" algn="l" eaLnBrk="0" hangingPunct="0">
              <a:lnSpc>
                <a:spcPct val="90000"/>
              </a:lnSpc>
              <a:spcBef>
                <a:spcPct val="35000"/>
              </a:spcBef>
              <a:buSzPct val="85000"/>
              <a:buChar char="•"/>
              <a:defRPr sz="2800">
                <a:solidFill>
                  <a:srgbClr val="3E4C56"/>
                </a:solidFill>
                <a:latin typeface="+mn-lt"/>
                <a:ea typeface="MS PGothic" pitchFamily="34" charset="-128"/>
              </a:defRPr>
            </a:lvl1pPr>
            <a:lvl2pPr marL="742950" indent="-285750" algn="l" eaLnBrk="0" hangingPunct="0">
              <a:spcBef>
                <a:spcPct val="35000"/>
              </a:spcBef>
              <a:buSzPct val="85000"/>
              <a:buChar char="•"/>
              <a:defRPr sz="2200">
                <a:solidFill>
                  <a:schemeClr val="tx1"/>
                </a:solidFill>
                <a:latin typeface="+mn-lt"/>
                <a:ea typeface="MS PGothic" pitchFamily="34" charset="-128"/>
              </a:defRPr>
            </a:lvl2pPr>
            <a:lvl3pPr marL="1143000" indent="-228600" algn="l" eaLnBrk="0" hangingPunct="0">
              <a:spcBef>
                <a:spcPct val="35000"/>
              </a:spcBef>
              <a:buSzPct val="85000"/>
              <a:buChar char="•"/>
              <a:defRPr sz="2200">
                <a:solidFill>
                  <a:schemeClr val="tx1"/>
                </a:solidFill>
                <a:latin typeface="+mn-lt"/>
                <a:ea typeface="MS PGothic" pitchFamily="34" charset="-128"/>
              </a:defRPr>
            </a:lvl3pPr>
            <a:lvl4pPr marL="1600200" indent="-228600" algn="l" eaLnBrk="0" hangingPunct="0">
              <a:spcBef>
                <a:spcPct val="35000"/>
              </a:spcBef>
              <a:buSzPct val="85000"/>
              <a:buChar char="•"/>
              <a:defRPr sz="2200">
                <a:solidFill>
                  <a:schemeClr val="tx1"/>
                </a:solidFill>
                <a:latin typeface="+mn-lt"/>
                <a:ea typeface="MS PGothic" pitchFamily="34" charset="-128"/>
              </a:defRPr>
            </a:lvl4pPr>
            <a:lvl5pPr marL="2057400" indent="-228600" algn="l" eaLnBrk="0" hangingPunct="0">
              <a:spcBef>
                <a:spcPct val="35000"/>
              </a:spcBef>
              <a:buSzPct val="85000"/>
              <a:buChar char="•"/>
              <a:defRPr sz="2200">
                <a:solidFill>
                  <a:schemeClr val="tx1"/>
                </a:solidFill>
                <a:latin typeface="+mn-lt"/>
                <a:ea typeface="MS PGothic" pitchFamily="34" charset="-128"/>
              </a:defRPr>
            </a:lvl5pPr>
            <a:lvl6pPr marL="2514600" indent="-228600" fontAlgn="base">
              <a:spcBef>
                <a:spcPct val="35000"/>
              </a:spcBef>
              <a:spcAft>
                <a:spcPct val="0"/>
              </a:spcAft>
              <a:buSzPct val="85000"/>
              <a:buChar char="•"/>
              <a:defRPr sz="2200">
                <a:solidFill>
                  <a:schemeClr val="tx1"/>
                </a:solidFill>
                <a:latin typeface="+mn-lt"/>
              </a:defRPr>
            </a:lvl6pPr>
            <a:lvl7pPr marL="2971800" indent="-228600" fontAlgn="base">
              <a:spcBef>
                <a:spcPct val="35000"/>
              </a:spcBef>
              <a:spcAft>
                <a:spcPct val="0"/>
              </a:spcAft>
              <a:buSzPct val="85000"/>
              <a:buChar char="•"/>
              <a:defRPr sz="2200">
                <a:solidFill>
                  <a:schemeClr val="tx1"/>
                </a:solidFill>
                <a:latin typeface="+mn-lt"/>
              </a:defRPr>
            </a:lvl7pPr>
            <a:lvl8pPr marL="3429000" indent="-228600" fontAlgn="base">
              <a:spcBef>
                <a:spcPct val="35000"/>
              </a:spcBef>
              <a:spcAft>
                <a:spcPct val="0"/>
              </a:spcAft>
              <a:buSzPct val="85000"/>
              <a:buChar char="•"/>
              <a:defRPr sz="2200">
                <a:solidFill>
                  <a:schemeClr val="tx1"/>
                </a:solidFill>
                <a:latin typeface="+mn-lt"/>
              </a:defRPr>
            </a:lvl8pPr>
            <a:lvl9pPr marL="3886200" indent="-228600" fontAlgn="base">
              <a:spcBef>
                <a:spcPct val="35000"/>
              </a:spcBef>
              <a:spcAft>
                <a:spcPct val="0"/>
              </a:spcAft>
              <a:buSzPct val="85000"/>
              <a:buChar char="•"/>
              <a:defRPr sz="2200">
                <a:solidFill>
                  <a:schemeClr val="tx1"/>
                </a:solidFill>
                <a:latin typeface="+mn-lt"/>
              </a:defRPr>
            </a:lvl9pPr>
          </a:lstStyle>
          <a:p>
            <a:r>
              <a:rPr lang="en-US" sz="3200" b="0" dirty="0"/>
              <a:t>In many libraries the flow includes the following:</a:t>
            </a:r>
            <a:br>
              <a:rPr lang="en-US" sz="3200" b="0" dirty="0"/>
            </a:br>
            <a:endParaRPr lang="en-US" sz="3200" b="0" dirty="0"/>
          </a:p>
          <a:p>
            <a:r>
              <a:rPr lang="en-US" b="0" dirty="0"/>
              <a:t>At the end of the day (or periodically throughout the day) items are removed from the tables and study carols of the library</a:t>
            </a:r>
          </a:p>
          <a:p>
            <a:r>
              <a:rPr lang="en-US" b="0" dirty="0"/>
              <a:t>Before the items are physically returned to their location they are “returned” (scanned in) in Alma</a:t>
            </a:r>
          </a:p>
          <a:p>
            <a:r>
              <a:rPr lang="en-US" b="0" dirty="0"/>
              <a:t>The items are “returned” even though they are not actually on loan in order to trigger an associated “in house use”</a:t>
            </a:r>
          </a:p>
          <a:p>
            <a:endParaRPr lang="en-US" sz="3200" b="0" dirty="0"/>
          </a:p>
        </p:txBody>
      </p:sp>
    </p:spTree>
    <p:extLst>
      <p:ext uri="{BB962C8B-B14F-4D97-AF65-F5344CB8AC3E}">
        <p14:creationId xmlns:p14="http://schemas.microsoft.com/office/powerpoint/2010/main" val="529990512"/>
      </p:ext>
    </p:extLst>
  </p:cSld>
  <p:clrMapOvr>
    <a:masterClrMapping/>
  </p:clrMapOvr>
</p:sld>
</file>

<file path=ppt/theme/theme1.xml><?xml version="1.0" encoding="utf-8"?>
<a:theme xmlns:a="http://schemas.openxmlformats.org/drawingml/2006/main" name="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CC0000"/>
          </a:solidFill>
          <a:prstDash val="solid"/>
          <a:round/>
          <a:headEnd type="none" w="med" len="med"/>
          <a:tailEnd type="triangle" w="med" len="med"/>
        </a:ln>
        <a:effec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solidFill>
          <a:schemeClr val="accent1"/>
        </a:solidFill>
        <a:ln w="38100" cap="flat" cmpd="sng" algn="ctr">
          <a:solidFill>
            <a:srgbClr val="FF0000"/>
          </a:solidFill>
          <a:prstDash val="solid"/>
          <a:round/>
          <a:headEnd type="none" w="med" len="med"/>
          <a:tailEnd type="arrow"/>
        </a:ln>
        <a:effectLst/>
      </a:spPr>
      <a:body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rm">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rgbClr val="FF0000"/>
          </a:solidFill>
          <a:prstDash val="solid"/>
          <a:round/>
          <a:headEnd type="none" w="med" len="med"/>
          <a:tailEnd type="triangl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76200" cap="flat" cmpd="sng" algn="ctr">
          <a:solidFill>
            <a:srgbClr val="2D008E"/>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94042</TotalTime>
  <Words>1222</Words>
  <Application>Microsoft Office PowerPoint</Application>
  <PresentationFormat>On-screen Show (4:3)</PresentationFormat>
  <Paragraphs>132</Paragraphs>
  <Slides>23</Slides>
  <Notes>23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23</vt:i4>
      </vt:variant>
    </vt:vector>
  </HeadingPairs>
  <TitlesOfParts>
    <vt:vector size="28" baseType="lpstr">
      <vt:lpstr>Arial</vt:lpstr>
      <vt:lpstr>Verdana</vt:lpstr>
      <vt:lpstr>Wingdings 3</vt:lpstr>
      <vt:lpstr>urm</vt:lpstr>
      <vt:lpstr>1_urm</vt:lpstr>
      <vt:lpstr>PowerPoint Presentation</vt:lpstr>
      <vt:lpstr>Copyright Statement</vt:lpstr>
      <vt:lpstr>Agenda</vt:lpstr>
      <vt:lpstr>Introduction and overview</vt:lpstr>
      <vt:lpstr>Introduction and overview</vt:lpstr>
      <vt:lpstr>Introduction and overview</vt:lpstr>
      <vt:lpstr>Introduction and overview</vt:lpstr>
      <vt:lpstr>Agenda</vt:lpstr>
      <vt:lpstr>Workflow</vt:lpstr>
      <vt:lpstr>Workflow</vt:lpstr>
      <vt:lpstr>Workflow</vt:lpstr>
      <vt:lpstr>Agenda</vt:lpstr>
      <vt:lpstr>The Return and in house use</vt:lpstr>
      <vt:lpstr>The Return and in house use</vt:lpstr>
      <vt:lpstr>The Return and in house use</vt:lpstr>
      <vt:lpstr>The Return and in house use</vt:lpstr>
      <vt:lpstr>Agenda</vt:lpstr>
      <vt:lpstr>Retrieving and Viewing in Analytics </vt:lpstr>
      <vt:lpstr>Retrieving and Viewing in Analytics </vt:lpstr>
      <vt:lpstr>Retrieving and Viewing in Analytics </vt:lpstr>
      <vt:lpstr>Retrieving and Viewing in Analytics </vt:lpstr>
      <vt:lpstr>Retrieving and Viewing in Analytics </vt:lpstr>
      <vt:lpstr>Retrieving and Viewing in Analytics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2013 Release New Features Yoel</dc:title>
  <dc:creator>User</dc:creator>
  <cp:lastModifiedBy>Yoel Kortick</cp:lastModifiedBy>
  <cp:revision>3004</cp:revision>
  <dcterms:created xsi:type="dcterms:W3CDTF">2008-03-04T08:09:47Z</dcterms:created>
  <dcterms:modified xsi:type="dcterms:W3CDTF">2021-12-09T10:02:35Z</dcterms:modified>
</cp:coreProperties>
</file>